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3cf19844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3cf19844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3d43492c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33d43492c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2488a1e52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2488a1e52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3d43492c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33d43492c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3d43492c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3d43492c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3d43492c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3d43492c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3d43492c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3d43492c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3d43492c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3d43492c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3d43492c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33d43492c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3d3bd4f7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3d3bd4f7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2488a1e52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2488a1e52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4f1a8752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34f1a8752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9dab05bd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9dab05bd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24889d16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324889d16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24889d16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24889d16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2488a1e52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32488a1e52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2488a1e52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2488a1e52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2488a1e52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2488a1e52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.jpg"/><Relationship Id="rId5" Type="http://schemas.openxmlformats.org/officeDocument/2006/relationships/image" Target="../media/image7.png"/><Relationship Id="rId6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hyperlink" Target="https://www.countyhealthrankings.org/app/oregon/2022/measure/factors/62/map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l-anon.org/pdf/G29.pdf" TargetMode="External"/><Relationship Id="rId4" Type="http://schemas.openxmlformats.org/officeDocument/2006/relationships/hyperlink" Target="https://al-anon.org/pdf/S65.pdf" TargetMode="External"/><Relationship Id="rId5" Type="http://schemas.openxmlformats.org/officeDocument/2006/relationships/hyperlink" Target="https://al-anon.org/for-members/public-outreach/" TargetMode="External"/><Relationship Id="rId6" Type="http://schemas.openxmlformats.org/officeDocument/2006/relationships/hyperlink" Target="https://al-anon.org/for-members/public-outreach/materials-post-online/" TargetMode="External"/><Relationship Id="rId7" Type="http://schemas.openxmlformats.org/officeDocument/2006/relationships/hyperlink" Target="https://al-anon.org/for-members/members-resources/literature/magazines/afa-magazin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2347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Al-Anon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36500"/>
            <a:ext cx="8520600" cy="878700"/>
          </a:xfrm>
          <a:prstGeom prst="rect">
            <a:avLst/>
          </a:prstGeom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Cooperating with the professional community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3200" y="1045725"/>
            <a:ext cx="1820326" cy="168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100" y="970025"/>
            <a:ext cx="2481851" cy="200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on copyright from service manual on pages 116-118 (digital copy)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Differences between attraction, promotion, and cooperation, service manual pg 119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">
            <a:off x="2356856" y="2136695"/>
            <a:ext cx="4400563" cy="1210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200" y="2492800"/>
            <a:ext cx="1649375" cy="164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5275" y="3288625"/>
            <a:ext cx="2886401" cy="18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2471" y="3346871"/>
            <a:ext cx="1393325" cy="13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562450" y="1193850"/>
            <a:ext cx="8520600" cy="38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44"/>
              <a:t>Service Manual pages 122-124 what is covered there?</a:t>
            </a:r>
            <a:endParaRPr sz="274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4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44"/>
              <a:t>National/International Public Outreach roles and responsibilities</a:t>
            </a:r>
            <a:endParaRPr sz="274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44"/>
              <a:t>Paid </a:t>
            </a:r>
            <a:r>
              <a:rPr lang="en" sz="2744"/>
              <a:t>Advertisements</a:t>
            </a:r>
            <a:endParaRPr sz="274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44"/>
              <a:t>Publicizing meeting and locations</a:t>
            </a:r>
            <a:endParaRPr sz="274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44"/>
              <a:t>WSO Posters</a:t>
            </a:r>
            <a:endParaRPr sz="274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44"/>
              <a:t>Posters for Al-Anon Service Arms</a:t>
            </a:r>
            <a:endParaRPr sz="274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44"/>
              <a:t>Outreach Publications</a:t>
            </a:r>
            <a:endParaRPr sz="274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375" y="1537850"/>
            <a:ext cx="2836675" cy="324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many ways are there to let Oregonians know about Al-Anon?</a:t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875" y="1580425"/>
            <a:ext cx="2661575" cy="26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 flipH="1" rot="-242">
            <a:off x="506107" y="294119"/>
            <a:ext cx="4256700" cy="14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can start with one idea by one person.</a:t>
            </a: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1800" y="779775"/>
            <a:ext cx="2801674" cy="35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562350" y="1176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Or two								 Or a group!</a:t>
            </a: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725" y="2071875"/>
            <a:ext cx="2858574" cy="252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650" y="1918475"/>
            <a:ext cx="3075375" cy="267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-7883200" y="232950"/>
            <a:ext cx="664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It Begin With Me!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266750" y="742750"/>
            <a:ext cx="8464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And spread throughout the state.</a:t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300" y="1157151"/>
            <a:ext cx="4661903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9225" y="2236750"/>
            <a:ext cx="682325" cy="6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88"/>
              <a:t>Useful slogans:</a:t>
            </a:r>
            <a:endParaRPr sz="2188"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Keep it Simple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Let it begin with me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First Things First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Easy Does it.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Tradition 5- Our primary purpose is to help families and friends of alcoholics.</a:t>
            </a:r>
            <a:endParaRPr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090">
                <a:solidFill>
                  <a:schemeClr val="dk2"/>
                </a:solidFill>
              </a:rPr>
              <a:t>What I’ve heard others do that works:</a:t>
            </a:r>
            <a:endParaRPr sz="1520"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203750" y="1017725"/>
            <a:ext cx="87546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6"/>
              <a:t>Keep a list of mental health professionals in your district, contacting/sending mailings with meeting schedules and a few conference approved literature </a:t>
            </a:r>
            <a:r>
              <a:rPr lang="en" sz="5406"/>
              <a:t>pamphlets</a:t>
            </a:r>
            <a:r>
              <a:rPr lang="en" sz="5406"/>
              <a:t>.</a:t>
            </a:r>
            <a:endParaRPr sz="540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406"/>
              <a:t>Personal sharing with one’s own therapist or medical professional about how the program has helped them.</a:t>
            </a:r>
            <a:endParaRPr sz="540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406"/>
              <a:t>Have a table at health fairs</a:t>
            </a:r>
            <a:endParaRPr sz="540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406"/>
              <a:t>Leaving old forums in offices</a:t>
            </a:r>
            <a:endParaRPr sz="540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406"/>
              <a:t>Posting public outreach video on YouTube</a:t>
            </a:r>
            <a:endParaRPr sz="540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406"/>
              <a:t>Contacting medical facilities chaplains</a:t>
            </a:r>
            <a:endParaRPr sz="540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406"/>
              <a:t>Holding meeting and inviting a group of professionals to come.  Lunch time meetings are reported to work </a:t>
            </a:r>
            <a:r>
              <a:rPr lang="en" sz="5406"/>
              <a:t>best</a:t>
            </a:r>
            <a:r>
              <a:rPr lang="en" sz="5406"/>
              <a:t>.   Providing CEU’s to </a:t>
            </a:r>
            <a:r>
              <a:rPr lang="en" sz="5406"/>
              <a:t>medical professionals for attending.</a:t>
            </a:r>
            <a:endParaRPr sz="540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406"/>
              <a:t>Taking a flyer to a grocery store and having a contact phone number tear off </a:t>
            </a:r>
            <a:endParaRPr sz="540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Idea</a:t>
            </a:r>
            <a:endParaRPr/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311700" y="1356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1355"/>
              <a:t>The Lunch Time Poster Project</a:t>
            </a:r>
            <a:r>
              <a:rPr lang="en" sz="1155"/>
              <a:t>: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55"/>
              <a:t>Reach more than just one professional in an office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55"/>
              <a:t>Ask to have the public outreach poster hung up in a staff lounge, 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55"/>
              <a:t>break room, cafeteria, or lunch room.  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55"/>
              <a:t>Poster c</a:t>
            </a:r>
            <a:r>
              <a:rPr lang="en" sz="1155"/>
              <a:t>an be taken to: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55"/>
              <a:t>Medical offices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55"/>
              <a:t>Hospitals 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55"/>
              <a:t>Therapist offices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55"/>
              <a:t>Chiropractors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55"/>
              <a:t>Easily a</a:t>
            </a:r>
            <a:r>
              <a:rPr lang="en" sz="1155"/>
              <a:t>ccess Al-Anon m</a:t>
            </a:r>
            <a:r>
              <a:rPr lang="en" sz="1155"/>
              <a:t>eetings information from across the state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55"/>
              <a:t> using the QR code.  </a:t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1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55">
                <a:highlight>
                  <a:schemeClr val="accent6"/>
                </a:highlight>
              </a:rPr>
              <a:t> </a:t>
            </a:r>
            <a:endParaRPr sz="1155">
              <a:highlight>
                <a:schemeClr val="accent6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855"/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2443" y="0"/>
            <a:ext cx="397566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6675" y="3425825"/>
            <a:ext cx="861199" cy="86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What cooperating with the professional community projects are your districts working on to reach new members?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Story Into Service</a:t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259658" y="1436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AFG Connects</a:t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132475" y="2256825"/>
            <a:ext cx="8605200" cy="28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 meetings with others from US and Canada.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Outreach Coordinators share projects being worked on in their state.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of the service manual as it relates to public outreach.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232323"/>
                </a:solidFill>
              </a:rPr>
              <a:t>Many individuals may not realize that their physical, mental, emotional and spiritual well-being are or have been affected by a relative’s or friend’s drinking. Family members and close friends can find support and understanding in the emotionally safe and non-judgmental environment of an Al-Anon meeting. From the Al-Anon Website why </a:t>
            </a:r>
            <a:r>
              <a:rPr lang="en" sz="1550">
                <a:solidFill>
                  <a:srgbClr val="232323"/>
                </a:solidFill>
              </a:rPr>
              <a:t>refer</a:t>
            </a:r>
            <a:r>
              <a:rPr lang="en" sz="1550">
                <a:solidFill>
                  <a:srgbClr val="232323"/>
                </a:solidFill>
              </a:rPr>
              <a:t> to Alanon. </a:t>
            </a:r>
            <a:r>
              <a:rPr lang="en" sz="1550">
                <a:solidFill>
                  <a:srgbClr val="232323"/>
                </a:solidFill>
                <a:highlight>
                  <a:srgbClr val="FFFFFF"/>
                </a:highlight>
              </a:rPr>
              <a:t> 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87249" l="-11100" r="11100" t="-87250"/>
          <a:stretch/>
        </p:blipFill>
        <p:spPr>
          <a:xfrm rot="10800000">
            <a:off x="6487375" y="3157325"/>
            <a:ext cx="2088324" cy="12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7800" y="2507875"/>
            <a:ext cx="1971325" cy="22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need is obvious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 National Center for Health Statistics: “ Provisional data from 2021 show the number of alcohol-induced deaths have continued to increase, to more than 52,000, up 34 percent from pre-pandemic levels.”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Chronic liver disease and cirrhosis is another, long-term adverse consequence of alcohol abuse, and those deaths have increased during the pandemic as well, from over 44,000 deaths in 2019 to over 56,000 deaths in 2021 – an increase of more than 26 percent.  Chronic liver disease and cirrhosis became the 9</a:t>
            </a:r>
            <a:r>
              <a:rPr lang="en" sz="700">
                <a:solidFill>
                  <a:schemeClr val="dk1"/>
                </a:solidFill>
              </a:rPr>
              <a:t>th</a:t>
            </a:r>
            <a:r>
              <a:rPr lang="en" sz="1300">
                <a:solidFill>
                  <a:schemeClr val="dk1"/>
                </a:solidFill>
              </a:rPr>
              <a:t> leading cause of death of all Americans in 2021, up from 11</a:t>
            </a:r>
            <a:r>
              <a:rPr lang="en" sz="700">
                <a:solidFill>
                  <a:schemeClr val="dk1"/>
                </a:solidFill>
              </a:rPr>
              <a:t>th</a:t>
            </a:r>
            <a:r>
              <a:rPr lang="en" sz="1300">
                <a:solidFill>
                  <a:schemeClr val="dk1"/>
                </a:solidFill>
              </a:rPr>
              <a:t> prior to the pandemic.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166875" y="110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Mental Health providers in Oregon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725" y="815575"/>
            <a:ext cx="3624779" cy="41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179" y="815575"/>
            <a:ext cx="2213400" cy="415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7165950" y="3605450"/>
            <a:ext cx="1827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https://www.countyhealthrankings.org/app/oregon/2022/measure/factors/62/map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150975" y="40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many people here today were referred to Alanon at the prompting of a mental professional, medical provider, or someone in the legal community? 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375" y="1878050"/>
            <a:ext cx="19240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925" y="2231225"/>
            <a:ext cx="3354751" cy="270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2125" y="1017725"/>
            <a:ext cx="3925500" cy="37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Like me others are looking for help because their lives have become </a:t>
            </a:r>
            <a:r>
              <a:rPr lang="en"/>
              <a:t>unmanageable. 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375" y="406550"/>
            <a:ext cx="3809126" cy="382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850" y="2025625"/>
            <a:ext cx="3750052" cy="338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9725" y="2397325"/>
            <a:ext cx="2842524" cy="284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for cooperating with professionals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2022-2025 Al-Anon/Alateen Service Manual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World Service Guideline -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https://al-anon.org/pdf/G29.pdf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https://al-anon.org/pdf/S65.pdf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https://al-anon.org/for-members/public-outreach/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Materials to Post On-Line - Al-Anon Family Groups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https://al-anon.org/for-members/members-resources/literature/magazines/afa-magazine/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