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7" r:id="rId10"/>
    <p:sldId id="266" r:id="rId1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6" d="100"/>
          <a:sy n="156" d="100"/>
        </p:scale>
        <p:origin x="268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EBE9CF50-48CB-469B-8D58-EAF2274F9242}" type="datetimeFigureOut">
              <a:rPr lang="en-US" smtClean="0"/>
              <a:t>6/18/2021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CB9636CC-1793-4EFF-816D-B146B88708FA}" type="slidenum">
              <a:rPr lang="en-US" smtClean="0"/>
              <a:t>‹#›</a:t>
            </a:fld>
            <a:endParaRPr lang="en-US"/>
          </a:p>
        </p:txBody>
      </p:sp>
    </p:spTree>
    <p:extLst>
      <p:ext uri="{BB962C8B-B14F-4D97-AF65-F5344CB8AC3E}">
        <p14:creationId xmlns:p14="http://schemas.microsoft.com/office/powerpoint/2010/main" val="4078938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9636CC-1793-4EFF-816D-B146B88708FA}" type="slidenum">
              <a:rPr lang="en-US" smtClean="0"/>
              <a:t>2</a:t>
            </a:fld>
            <a:endParaRPr lang="en-US"/>
          </a:p>
        </p:txBody>
      </p:sp>
    </p:spTree>
    <p:extLst>
      <p:ext uri="{BB962C8B-B14F-4D97-AF65-F5344CB8AC3E}">
        <p14:creationId xmlns:p14="http://schemas.microsoft.com/office/powerpoint/2010/main" val="1045548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9636CC-1793-4EFF-816D-B146B88708FA}" type="slidenum">
              <a:rPr lang="en-US" smtClean="0"/>
              <a:t>7</a:t>
            </a:fld>
            <a:endParaRPr lang="en-US"/>
          </a:p>
        </p:txBody>
      </p:sp>
    </p:spTree>
    <p:extLst>
      <p:ext uri="{BB962C8B-B14F-4D97-AF65-F5344CB8AC3E}">
        <p14:creationId xmlns:p14="http://schemas.microsoft.com/office/powerpoint/2010/main" val="3985867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A13D00-2455-4D3A-B055-7A721D4801E7}" type="datetimeFigureOut">
              <a:rPr lang="en-US" smtClean="0"/>
              <a:t>6/18/2021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341350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A13D00-2455-4D3A-B055-7A721D4801E7}" type="datetimeFigureOut">
              <a:rPr lang="en-US" smtClean="0"/>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1156512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A13D00-2455-4D3A-B055-7A721D4801E7}"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3022747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A13D00-2455-4D3A-B055-7A721D4801E7}"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744866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A13D00-2455-4D3A-B055-7A721D4801E7}"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932206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A13D00-2455-4D3A-B055-7A721D4801E7}"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408020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A13D00-2455-4D3A-B055-7A721D4801E7}"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2683265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13D00-2455-4D3A-B055-7A721D4801E7}"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4184705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13D00-2455-4D3A-B055-7A721D4801E7}"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1307206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13D00-2455-4D3A-B055-7A721D4801E7}"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1126696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A13D00-2455-4D3A-B055-7A721D4801E7}"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1538958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A13D00-2455-4D3A-B055-7A721D4801E7}" type="datetimeFigureOut">
              <a:rPr lang="en-US" smtClean="0"/>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3060203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A13D00-2455-4D3A-B055-7A721D4801E7}" type="datetimeFigureOut">
              <a:rPr lang="en-US" smtClean="0"/>
              <a:t>6/18/2021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613852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A13D00-2455-4D3A-B055-7A721D4801E7}" type="datetimeFigureOut">
              <a:rPr lang="en-US" smtClean="0"/>
              <a:t>6/18/2021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3372522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13D00-2455-4D3A-B055-7A721D4801E7}" type="datetimeFigureOut">
              <a:rPr lang="en-US" smtClean="0"/>
              <a:t>6/18/2021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2315682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A13D00-2455-4D3A-B055-7A721D4801E7}" type="datetimeFigureOut">
              <a:rPr lang="en-US" smtClean="0"/>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416021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A13D00-2455-4D3A-B055-7A721D4801E7}" type="datetimeFigureOut">
              <a:rPr lang="en-US" smtClean="0"/>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ECB1B-1446-4C5C-A253-DE5B31C7E7AD}" type="slidenum">
              <a:rPr lang="en-US" smtClean="0"/>
              <a:t>‹#›</a:t>
            </a:fld>
            <a:endParaRPr lang="en-US"/>
          </a:p>
        </p:txBody>
      </p:sp>
    </p:spTree>
    <p:extLst>
      <p:ext uri="{BB962C8B-B14F-4D97-AF65-F5344CB8AC3E}">
        <p14:creationId xmlns:p14="http://schemas.microsoft.com/office/powerpoint/2010/main" val="2875286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1A13D00-2455-4D3A-B055-7A721D4801E7}" type="datetimeFigureOut">
              <a:rPr lang="en-US" smtClean="0"/>
              <a:t>6/18/2021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2BECB1B-1446-4C5C-A253-DE5B31C7E7AD}" type="slidenum">
              <a:rPr lang="en-US" smtClean="0"/>
              <a:t>‹#›</a:t>
            </a:fld>
            <a:endParaRPr lang="en-US"/>
          </a:p>
        </p:txBody>
      </p:sp>
    </p:spTree>
    <p:extLst>
      <p:ext uri="{BB962C8B-B14F-4D97-AF65-F5344CB8AC3E}">
        <p14:creationId xmlns:p14="http://schemas.microsoft.com/office/powerpoint/2010/main" val="1514553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6C267D-1A1E-4590-9A5C-D27994D92262}"/>
              </a:ext>
            </a:extLst>
          </p:cNvPr>
          <p:cNvSpPr>
            <a:spLocks noGrp="1"/>
          </p:cNvSpPr>
          <p:nvPr>
            <p:ph type="title"/>
          </p:nvPr>
        </p:nvSpPr>
        <p:spPr>
          <a:xfrm>
            <a:off x="1553322" y="1676401"/>
            <a:ext cx="10018713" cy="1752599"/>
          </a:xfrm>
        </p:spPr>
        <p:txBody>
          <a:bodyPr>
            <a:normAutofit/>
          </a:bodyPr>
          <a:lstStyle/>
          <a:p>
            <a:r>
              <a:rPr lang="en-US" sz="4400" dirty="0"/>
              <a:t>Oregon Area Process for Nominating  </a:t>
            </a:r>
            <a:br>
              <a:rPr lang="en-US" sz="4400" dirty="0"/>
            </a:br>
            <a:r>
              <a:rPr lang="en-US" sz="4400" dirty="0"/>
              <a:t>a NW Regional Trustee </a:t>
            </a:r>
          </a:p>
        </p:txBody>
      </p:sp>
    </p:spTree>
    <p:extLst>
      <p:ext uri="{BB962C8B-B14F-4D97-AF65-F5344CB8AC3E}">
        <p14:creationId xmlns:p14="http://schemas.microsoft.com/office/powerpoint/2010/main" val="116152946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74C377-98BF-4003-84B7-C13EB7F6572E}"/>
              </a:ext>
            </a:extLst>
          </p:cNvPr>
          <p:cNvSpPr>
            <a:spLocks noGrp="1"/>
          </p:cNvSpPr>
          <p:nvPr>
            <p:ph type="ctrTitle"/>
          </p:nvPr>
        </p:nvSpPr>
        <p:spPr>
          <a:xfrm>
            <a:off x="2962907" y="638197"/>
            <a:ext cx="8574622" cy="2616199"/>
          </a:xfrm>
        </p:spPr>
        <p:txBody>
          <a:bodyPr anchor="t"/>
          <a:lstStyle/>
          <a:p>
            <a:pPr algn="ctr"/>
            <a:r>
              <a:rPr lang="en-US" dirty="0"/>
              <a:t>THANK YOU </a:t>
            </a:r>
          </a:p>
        </p:txBody>
      </p:sp>
    </p:spTree>
    <p:extLst>
      <p:ext uri="{BB962C8B-B14F-4D97-AF65-F5344CB8AC3E}">
        <p14:creationId xmlns:p14="http://schemas.microsoft.com/office/powerpoint/2010/main" val="172246447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36DCBC-CCE8-414C-A3B9-96A4F3F987C2}"/>
              </a:ext>
            </a:extLst>
          </p:cNvPr>
          <p:cNvSpPr>
            <a:spLocks noGrp="1"/>
          </p:cNvSpPr>
          <p:nvPr>
            <p:ph type="title"/>
          </p:nvPr>
        </p:nvSpPr>
        <p:spPr/>
        <p:txBody>
          <a:bodyPr>
            <a:normAutofit/>
          </a:bodyPr>
          <a:lstStyle/>
          <a:p>
            <a:r>
              <a:rPr lang="en-US" sz="4400" dirty="0"/>
              <a:t>Who May Apply</a:t>
            </a:r>
          </a:p>
        </p:txBody>
      </p:sp>
      <p:sp>
        <p:nvSpPr>
          <p:cNvPr id="3" name="Content Placeholder 2">
            <a:extLst>
              <a:ext uri="{FF2B5EF4-FFF2-40B4-BE49-F238E27FC236}">
                <a16:creationId xmlns:a16="http://schemas.microsoft.com/office/drawing/2014/main" xmlns="" id="{C85CC63B-967C-46AE-8908-7AD339B514FA}"/>
              </a:ext>
            </a:extLst>
          </p:cNvPr>
          <p:cNvSpPr>
            <a:spLocks noGrp="1"/>
          </p:cNvSpPr>
          <p:nvPr>
            <p:ph idx="1"/>
          </p:nvPr>
        </p:nvSpPr>
        <p:spPr/>
        <p:txBody>
          <a:bodyPr/>
          <a:lstStyle/>
          <a:p>
            <a:r>
              <a:rPr lang="en-US" dirty="0"/>
              <a:t>Any member may apply at who meets the qualifications can apply online at the WSO website, al-anon.org</a:t>
            </a:r>
          </a:p>
          <a:p>
            <a:r>
              <a:rPr lang="en-US" dirty="0"/>
              <a:t>Go to Members            Board of Trustees            WSO Volunteers           Board of Trustees </a:t>
            </a:r>
          </a:p>
          <a:p>
            <a:endParaRPr lang="en-US" dirty="0"/>
          </a:p>
        </p:txBody>
      </p:sp>
      <p:sp>
        <p:nvSpPr>
          <p:cNvPr id="5" name="Arrow: Right 4">
            <a:extLst>
              <a:ext uri="{FF2B5EF4-FFF2-40B4-BE49-F238E27FC236}">
                <a16:creationId xmlns:a16="http://schemas.microsoft.com/office/drawing/2014/main" xmlns="" id="{EBA48788-24C3-4F37-B69B-644BB1852A72}"/>
              </a:ext>
            </a:extLst>
          </p:cNvPr>
          <p:cNvSpPr/>
          <p:nvPr/>
        </p:nvSpPr>
        <p:spPr>
          <a:xfrm>
            <a:off x="3897376" y="4134144"/>
            <a:ext cx="506436" cy="221567"/>
          </a:xfrm>
          <a:prstGeom prst="rightArrow">
            <a:avLst>
              <a:gd name="adj1" fmla="val 7322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xmlns="" id="{9461AC3C-1F31-4F58-87A5-3093501E5D2F}"/>
              </a:ext>
            </a:extLst>
          </p:cNvPr>
          <p:cNvSpPr/>
          <p:nvPr/>
        </p:nvSpPr>
        <p:spPr>
          <a:xfrm>
            <a:off x="0" y="4800248"/>
            <a:ext cx="45719" cy="671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xmlns="" id="{08BE7857-251B-41D6-9E28-23D497802DBF}"/>
              </a:ext>
            </a:extLst>
          </p:cNvPr>
          <p:cNvSpPr/>
          <p:nvPr/>
        </p:nvSpPr>
        <p:spPr>
          <a:xfrm>
            <a:off x="6802809" y="4149973"/>
            <a:ext cx="506436" cy="196949"/>
          </a:xfrm>
          <a:prstGeom prst="rightArrow">
            <a:avLst>
              <a:gd name="adj1" fmla="val 7322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xmlns="" id="{1381C3B8-C040-4995-B744-65FE45ABB00C}"/>
              </a:ext>
            </a:extLst>
          </p:cNvPr>
          <p:cNvSpPr/>
          <p:nvPr/>
        </p:nvSpPr>
        <p:spPr>
          <a:xfrm>
            <a:off x="9582255" y="4135904"/>
            <a:ext cx="506436" cy="221567"/>
          </a:xfrm>
          <a:prstGeom prst="rightArrow">
            <a:avLst>
              <a:gd name="adj1" fmla="val 7322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319720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692938-37FA-435D-A899-7E6FC460C01C}"/>
              </a:ext>
            </a:extLst>
          </p:cNvPr>
          <p:cNvSpPr>
            <a:spLocks noGrp="1"/>
          </p:cNvSpPr>
          <p:nvPr>
            <p:ph type="title"/>
          </p:nvPr>
        </p:nvSpPr>
        <p:spPr/>
        <p:txBody>
          <a:bodyPr/>
          <a:lstStyle/>
          <a:p>
            <a:r>
              <a:rPr lang="en-US" dirty="0"/>
              <a:t>Things To Know</a:t>
            </a:r>
          </a:p>
        </p:txBody>
      </p:sp>
      <p:sp>
        <p:nvSpPr>
          <p:cNvPr id="3" name="Content Placeholder 2">
            <a:extLst>
              <a:ext uri="{FF2B5EF4-FFF2-40B4-BE49-F238E27FC236}">
                <a16:creationId xmlns:a16="http://schemas.microsoft.com/office/drawing/2014/main" xmlns="" id="{741E12CD-525A-4401-A9B4-8BFBDA0B4504}"/>
              </a:ext>
            </a:extLst>
          </p:cNvPr>
          <p:cNvSpPr>
            <a:spLocks noGrp="1"/>
          </p:cNvSpPr>
          <p:nvPr>
            <p:ph idx="1"/>
          </p:nvPr>
        </p:nvSpPr>
        <p:spPr/>
        <p:txBody>
          <a:bodyPr/>
          <a:lstStyle/>
          <a:p>
            <a:r>
              <a:rPr lang="en-US" dirty="0"/>
              <a:t>Each Area can put only one candidate forward</a:t>
            </a:r>
          </a:p>
          <a:p>
            <a:r>
              <a:rPr lang="en-US" dirty="0"/>
              <a:t>The Area must approve candidate before WSO will move forward with the application</a:t>
            </a:r>
          </a:p>
          <a:p>
            <a:r>
              <a:rPr lang="en-US" dirty="0"/>
              <a:t>Trustee may serve a 3 year term, a partial one or two year term by special appointment</a:t>
            </a:r>
          </a:p>
          <a:p>
            <a:r>
              <a:rPr lang="en-US" dirty="0"/>
              <a:t>2018-2021 v2 Service Manual has more information</a:t>
            </a:r>
          </a:p>
        </p:txBody>
      </p:sp>
    </p:spTree>
    <p:extLst>
      <p:ext uri="{BB962C8B-B14F-4D97-AF65-F5344CB8AC3E}">
        <p14:creationId xmlns:p14="http://schemas.microsoft.com/office/powerpoint/2010/main" val="399908490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EBDA71-45ED-4F25-9AA8-7808181CA09E}"/>
              </a:ext>
            </a:extLst>
          </p:cNvPr>
          <p:cNvSpPr>
            <a:spLocks noGrp="1"/>
          </p:cNvSpPr>
          <p:nvPr>
            <p:ph type="title"/>
          </p:nvPr>
        </p:nvSpPr>
        <p:spPr/>
        <p:txBody>
          <a:bodyPr/>
          <a:lstStyle/>
          <a:p>
            <a:r>
              <a:rPr lang="en-US" dirty="0"/>
              <a:t>Important Dates </a:t>
            </a:r>
          </a:p>
        </p:txBody>
      </p:sp>
      <p:sp>
        <p:nvSpPr>
          <p:cNvPr id="3" name="Content Placeholder 2">
            <a:extLst>
              <a:ext uri="{FF2B5EF4-FFF2-40B4-BE49-F238E27FC236}">
                <a16:creationId xmlns:a16="http://schemas.microsoft.com/office/drawing/2014/main" xmlns="" id="{8C6E865C-3D27-4ECF-9DEA-340E5ADC56BC}"/>
              </a:ext>
            </a:extLst>
          </p:cNvPr>
          <p:cNvSpPr>
            <a:spLocks noGrp="1"/>
          </p:cNvSpPr>
          <p:nvPr>
            <p:ph idx="1"/>
          </p:nvPr>
        </p:nvSpPr>
        <p:spPr/>
        <p:txBody>
          <a:bodyPr/>
          <a:lstStyle/>
          <a:p>
            <a:r>
              <a:rPr lang="en-US" dirty="0"/>
              <a:t>Resumes due to WSO by August 15</a:t>
            </a:r>
            <a:r>
              <a:rPr lang="en-US" baseline="30000" dirty="0"/>
              <a:t>th</a:t>
            </a:r>
            <a:r>
              <a:rPr lang="en-US" dirty="0"/>
              <a:t> of each year</a:t>
            </a:r>
          </a:p>
          <a:p>
            <a:r>
              <a:rPr lang="en-US" dirty="0"/>
              <a:t>Submit resume to Area well before August 15</a:t>
            </a:r>
            <a:r>
              <a:rPr lang="en-US" baseline="30000" dirty="0"/>
              <a:t>th</a:t>
            </a:r>
          </a:p>
          <a:p>
            <a:r>
              <a:rPr lang="en-US" dirty="0"/>
              <a:t>Area will approve candidate at the June AWSC at the latest</a:t>
            </a:r>
          </a:p>
        </p:txBody>
      </p:sp>
    </p:spTree>
    <p:extLst>
      <p:ext uri="{BB962C8B-B14F-4D97-AF65-F5344CB8AC3E}">
        <p14:creationId xmlns:p14="http://schemas.microsoft.com/office/powerpoint/2010/main" val="6146231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2ECC09-52AA-433F-90E2-4A575C695D2C}"/>
              </a:ext>
            </a:extLst>
          </p:cNvPr>
          <p:cNvSpPr>
            <a:spLocks noGrp="1"/>
          </p:cNvSpPr>
          <p:nvPr>
            <p:ph type="title"/>
          </p:nvPr>
        </p:nvSpPr>
        <p:spPr/>
        <p:txBody>
          <a:bodyPr/>
          <a:lstStyle/>
          <a:p>
            <a:r>
              <a:rPr lang="en-US" dirty="0"/>
              <a:t>Oregon Area Process</a:t>
            </a:r>
          </a:p>
        </p:txBody>
      </p:sp>
      <p:sp>
        <p:nvSpPr>
          <p:cNvPr id="3" name="Content Placeholder 2">
            <a:extLst>
              <a:ext uri="{FF2B5EF4-FFF2-40B4-BE49-F238E27FC236}">
                <a16:creationId xmlns:a16="http://schemas.microsoft.com/office/drawing/2014/main" xmlns="" id="{5A5DB33F-CC61-4A92-821D-794FF9D7181F}"/>
              </a:ext>
            </a:extLst>
          </p:cNvPr>
          <p:cNvSpPr>
            <a:spLocks noGrp="1"/>
          </p:cNvSpPr>
          <p:nvPr>
            <p:ph idx="1"/>
          </p:nvPr>
        </p:nvSpPr>
        <p:spPr>
          <a:xfrm>
            <a:off x="1915631" y="3428999"/>
            <a:ext cx="10018713" cy="2920041"/>
          </a:xfrm>
        </p:spPr>
        <p:txBody>
          <a:bodyPr>
            <a:normAutofit fontScale="85000" lnSpcReduction="20000"/>
          </a:bodyPr>
          <a:lstStyle/>
          <a:p>
            <a:pPr marL="342900" marR="0" lvl="0" indent="-342900">
              <a:lnSpc>
                <a:spcPct val="107000"/>
              </a:lnSpc>
              <a:spcBef>
                <a:spcPts val="0"/>
              </a:spcBef>
              <a:spcAft>
                <a:spcPts val="0"/>
              </a:spcAft>
              <a:buFont typeface="+mj-lt"/>
              <a:buAutoNum type="arabicPeriod"/>
            </a:pPr>
            <a:r>
              <a:rPr lang="en-US" sz="2600" dirty="0">
                <a:effectLst/>
                <a:latin typeface="Corbel" panose="020B0503020204020204" pitchFamily="34" charset="0"/>
                <a:ea typeface="Calibri" panose="020F0502020204030204" pitchFamily="34" charset="0"/>
                <a:cs typeface="Times New Roman" panose="02020603050405020304" pitchFamily="18" charset="0"/>
              </a:rPr>
              <a:t>The deadline to submit a resume for Oregon approval is the June AWSC of the year before the position is set to begin (so if the position begins after WSC in 2025, the resume is due at the latest during the June 2024 AWSC).</a:t>
            </a:r>
          </a:p>
          <a:p>
            <a:pPr marL="342900" marR="0" lvl="0" indent="-342900">
              <a:lnSpc>
                <a:spcPct val="107000"/>
              </a:lnSpc>
              <a:spcBef>
                <a:spcPts val="0"/>
              </a:spcBef>
              <a:spcAft>
                <a:spcPts val="0"/>
              </a:spcAft>
              <a:buFont typeface="+mj-lt"/>
              <a:buAutoNum type="arabicPeriod"/>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600" dirty="0">
                <a:effectLst/>
                <a:latin typeface="Corbel" panose="020B0503020204020204" pitchFamily="34" charset="0"/>
                <a:ea typeface="Calibri" panose="020F0502020204030204" pitchFamily="34" charset="0"/>
                <a:cs typeface="Times New Roman" panose="02020603050405020304" pitchFamily="18" charset="0"/>
              </a:rPr>
              <a:t> </a:t>
            </a:r>
            <a:r>
              <a:rPr lang="en-US" sz="2600" dirty="0">
                <a:latin typeface="Corbel" panose="020B0503020204020204" pitchFamily="34" charset="0"/>
                <a:cs typeface="Times New Roman" panose="02020603050405020304" pitchFamily="18" charset="0"/>
              </a:rPr>
              <a:t>The candidate(s) will appear before the AWSC and read from the WSO application or a separate resume. Either the WSO application or a separate resume must be submitted for Area approval, preferably before the day the AWSC meets. This can be submitted electronically to the Chairperson and broadcast on a screen or paper copies may be made and distributed and then destroyed at the end of AWSC. All copies will be destroyed after the Area process is complete.</a:t>
            </a:r>
          </a:p>
          <a:p>
            <a:pPr marL="17145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342900">
              <a:lnSpc>
                <a:spcPct val="107000"/>
              </a:lnSpc>
              <a:spcBef>
                <a:spcPts val="0"/>
              </a:spcBef>
              <a:spcAft>
                <a:spcPts val="800"/>
              </a:spcAft>
              <a:buFont typeface="+mj-lt"/>
              <a:buAutoNum type="arabicPeriod"/>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342900">
              <a:lnSpc>
                <a:spcPct val="107000"/>
              </a:lnSpc>
              <a:spcBef>
                <a:spcPts val="0"/>
              </a:spcBef>
              <a:spcAft>
                <a:spcPts val="800"/>
              </a:spcAft>
              <a:buFont typeface="+mj-lt"/>
              <a:buAutoNum type="arabicPeriod"/>
            </a:pPr>
            <a:endParaRPr lang="en-US" sz="1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638653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0DD39F-D21C-423F-B753-FFF4D36CC7EF}"/>
              </a:ext>
            </a:extLst>
          </p:cNvPr>
          <p:cNvSpPr>
            <a:spLocks noGrp="1"/>
          </p:cNvSpPr>
          <p:nvPr>
            <p:ph type="title"/>
          </p:nvPr>
        </p:nvSpPr>
        <p:spPr/>
        <p:txBody>
          <a:bodyPr/>
          <a:lstStyle/>
          <a:p>
            <a:r>
              <a:rPr lang="en-US" dirty="0"/>
              <a:t>Oregon Area Process</a:t>
            </a:r>
          </a:p>
        </p:txBody>
      </p:sp>
      <p:sp>
        <p:nvSpPr>
          <p:cNvPr id="3" name="Content Placeholder 2">
            <a:extLst>
              <a:ext uri="{FF2B5EF4-FFF2-40B4-BE49-F238E27FC236}">
                <a16:creationId xmlns:a16="http://schemas.microsoft.com/office/drawing/2014/main" xmlns="" id="{885914D8-9E34-426C-90E0-6058FE263315}"/>
              </a:ext>
            </a:extLst>
          </p:cNvPr>
          <p:cNvSpPr>
            <a:spLocks noGrp="1"/>
          </p:cNvSpPr>
          <p:nvPr>
            <p:ph idx="1"/>
          </p:nvPr>
        </p:nvSpPr>
        <p:spPr/>
        <p:txBody>
          <a:bodyPr>
            <a:normAutofit/>
          </a:bodyPr>
          <a:lstStyle/>
          <a:p>
            <a:pPr marL="457200" marR="0" lvl="0" indent="-457200">
              <a:lnSpc>
                <a:spcPct val="107000"/>
              </a:lnSpc>
              <a:spcBef>
                <a:spcPts val="0"/>
              </a:spcBef>
              <a:spcAft>
                <a:spcPts val="800"/>
              </a:spcAft>
              <a:buFont typeface="+mj-lt"/>
              <a:buAutoNum type="arabicPeriod" startAt="3"/>
            </a:pPr>
            <a:r>
              <a:rPr lang="en-US" dirty="0">
                <a:latin typeface="Corbel" panose="020B0503020204020204" pitchFamily="34" charset="0"/>
                <a:cs typeface="Times New Roman" panose="02020603050405020304" pitchFamily="18" charset="0"/>
              </a:rPr>
              <a:t>Once a resume has been heard/viewed by the AWSC, any questions pertinent to the position may be asked of the candidate. </a:t>
            </a:r>
          </a:p>
          <a:p>
            <a:pPr marL="457200" indent="-457200">
              <a:buFont typeface="+mj-lt"/>
              <a:buAutoNum type="arabicPeriod" startAt="4"/>
            </a:pPr>
            <a:r>
              <a:rPr lang="en-US" dirty="0">
                <a:latin typeface="Corbel" panose="020B0503020204020204" pitchFamily="34" charset="0"/>
                <a:cs typeface="Times New Roman" panose="02020603050405020304" pitchFamily="18" charset="0"/>
              </a:rPr>
              <a:t> As per Oregon Area election procedure, the candidate(s) leave the room when voting begins.</a:t>
            </a:r>
          </a:p>
          <a:p>
            <a:pPr marL="457200" marR="0" lvl="0" indent="-457200">
              <a:lnSpc>
                <a:spcPct val="107000"/>
              </a:lnSpc>
              <a:spcBef>
                <a:spcPts val="0"/>
              </a:spcBef>
              <a:spcAft>
                <a:spcPts val="0"/>
              </a:spcAft>
              <a:buFont typeface="+mj-lt"/>
              <a:buAutoNum type="arabicPeriod" startAt="5"/>
            </a:pPr>
            <a:r>
              <a:rPr lang="en-US" dirty="0">
                <a:latin typeface="Corbel" panose="020B0503020204020204" pitchFamily="34" charset="0"/>
                <a:cs typeface="Times New Roman" panose="02020603050405020304" pitchFamily="18" charset="0"/>
              </a:rPr>
              <a:t> When all discussions are complete, the AWSC members will vote by writing the name of the preferred candidate on a paper ballot, and then ballots will be tallied. A simple majority is  needed for election.</a:t>
            </a:r>
          </a:p>
        </p:txBody>
      </p:sp>
    </p:spTree>
    <p:extLst>
      <p:ext uri="{BB962C8B-B14F-4D97-AF65-F5344CB8AC3E}">
        <p14:creationId xmlns:p14="http://schemas.microsoft.com/office/powerpoint/2010/main" val="341794200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4B4369-31F9-40E4-A741-8ECF5E5E115C}"/>
              </a:ext>
            </a:extLst>
          </p:cNvPr>
          <p:cNvSpPr>
            <a:spLocks noGrp="1"/>
          </p:cNvSpPr>
          <p:nvPr>
            <p:ph type="title"/>
          </p:nvPr>
        </p:nvSpPr>
        <p:spPr/>
        <p:txBody>
          <a:bodyPr/>
          <a:lstStyle/>
          <a:p>
            <a:r>
              <a:rPr lang="en-US" dirty="0"/>
              <a:t>Oregon Area Process</a:t>
            </a:r>
          </a:p>
        </p:txBody>
      </p:sp>
      <p:sp>
        <p:nvSpPr>
          <p:cNvPr id="3" name="Content Placeholder 2">
            <a:extLst>
              <a:ext uri="{FF2B5EF4-FFF2-40B4-BE49-F238E27FC236}">
                <a16:creationId xmlns:a16="http://schemas.microsoft.com/office/drawing/2014/main" xmlns="" id="{010A5A24-53C8-4B05-998F-00D852482704}"/>
              </a:ext>
            </a:extLst>
          </p:cNvPr>
          <p:cNvSpPr>
            <a:spLocks noGrp="1"/>
          </p:cNvSpPr>
          <p:nvPr>
            <p:ph idx="1"/>
          </p:nvPr>
        </p:nvSpPr>
        <p:spPr/>
        <p:txBody>
          <a:bodyPr>
            <a:normAutofit lnSpcReduction="10000"/>
          </a:bodyPr>
          <a:lstStyle/>
          <a:p>
            <a:pPr marL="457200" marR="0" lvl="0" indent="-457200">
              <a:lnSpc>
                <a:spcPct val="107000"/>
              </a:lnSpc>
              <a:spcBef>
                <a:spcPts val="0"/>
              </a:spcBef>
              <a:spcAft>
                <a:spcPts val="0"/>
              </a:spcAft>
              <a:buFont typeface="+mj-lt"/>
              <a:buAutoNum type="arabicPeriod" startAt="6"/>
            </a:pPr>
            <a:r>
              <a:rPr lang="en-US" dirty="0">
                <a:latin typeface="Corbel" panose="020B0503020204020204" pitchFamily="34" charset="0"/>
                <a:cs typeface="Times New Roman" panose="02020603050405020304" pitchFamily="18" charset="0"/>
              </a:rPr>
              <a:t>An Alternate may also be selected in the same manner; the Alternate Trustee candidate would only stand in for the primary candidate if something happened to the primary candidate prior  to the August 15 deadline.</a:t>
            </a:r>
          </a:p>
          <a:p>
            <a:pPr marL="342900" marR="0" lvl="0" indent="-342900">
              <a:lnSpc>
                <a:spcPct val="107000"/>
              </a:lnSpc>
              <a:spcBef>
                <a:spcPts val="0"/>
              </a:spcBef>
              <a:spcAft>
                <a:spcPts val="0"/>
              </a:spcAft>
              <a:buFont typeface="+mj-lt"/>
              <a:buAutoNum type="arabicPeriod"/>
            </a:pPr>
            <a:endParaRPr lang="en-US" dirty="0">
              <a:latin typeface="Corbel" panose="020B050302020402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startAt="7"/>
            </a:pPr>
            <a:r>
              <a:rPr lang="en-US" dirty="0">
                <a:latin typeface="Corbel" panose="020B0503020204020204" pitchFamily="34" charset="0"/>
                <a:cs typeface="Times New Roman" panose="02020603050405020304" pitchFamily="18" charset="0"/>
              </a:rPr>
              <a:t>The approved nominee(s) would then be presented to the July Assembly for affirmation (not vote). The Delegate announces this and asks for the Assembly to affirm the AWSC’s vote by group conscience.</a:t>
            </a:r>
          </a:p>
        </p:txBody>
      </p:sp>
    </p:spTree>
    <p:extLst>
      <p:ext uri="{BB962C8B-B14F-4D97-AF65-F5344CB8AC3E}">
        <p14:creationId xmlns:p14="http://schemas.microsoft.com/office/powerpoint/2010/main" val="126011841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E78724-27A5-4BA6-A602-E95DDB33AC45}"/>
              </a:ext>
            </a:extLst>
          </p:cNvPr>
          <p:cNvSpPr>
            <a:spLocks noGrp="1"/>
          </p:cNvSpPr>
          <p:nvPr>
            <p:ph type="title"/>
          </p:nvPr>
        </p:nvSpPr>
        <p:spPr/>
        <p:txBody>
          <a:bodyPr/>
          <a:lstStyle/>
          <a:p>
            <a:r>
              <a:rPr lang="en-US" dirty="0"/>
              <a:t>Oregon Area Process</a:t>
            </a:r>
          </a:p>
        </p:txBody>
      </p:sp>
      <p:sp>
        <p:nvSpPr>
          <p:cNvPr id="3" name="Content Placeholder 2">
            <a:extLst>
              <a:ext uri="{FF2B5EF4-FFF2-40B4-BE49-F238E27FC236}">
                <a16:creationId xmlns:a16="http://schemas.microsoft.com/office/drawing/2014/main" xmlns="" id="{7CA0B363-6310-430A-A343-CB93D054F60D}"/>
              </a:ext>
            </a:extLst>
          </p:cNvPr>
          <p:cNvSpPr>
            <a:spLocks noGrp="1"/>
          </p:cNvSpPr>
          <p:nvPr>
            <p:ph idx="1"/>
          </p:nvPr>
        </p:nvSpPr>
        <p:spPr/>
        <p:txBody>
          <a:bodyPr>
            <a:normAutofit fontScale="92500"/>
          </a:bodyPr>
          <a:lstStyle/>
          <a:p>
            <a:pPr marL="457200" marR="0" lvl="0" indent="-457200">
              <a:lnSpc>
                <a:spcPct val="107000"/>
              </a:lnSpc>
              <a:spcBef>
                <a:spcPts val="0"/>
              </a:spcBef>
              <a:spcAft>
                <a:spcPts val="0"/>
              </a:spcAft>
              <a:buFont typeface="+mj-lt"/>
              <a:buAutoNum type="arabicPeriod" startAt="8"/>
            </a:pPr>
            <a:r>
              <a:rPr lang="en-US" dirty="0">
                <a:latin typeface="Corbel" panose="020B0503020204020204" pitchFamily="34" charset="0"/>
                <a:cs typeface="Times New Roman" panose="02020603050405020304" pitchFamily="18" charset="0"/>
              </a:rPr>
              <a:t> The Delegate then sends an email indicating Area approval for the chosen candidate using the same email the WSO originally sent notifying the Delegate of the potential candidate’s resume.</a:t>
            </a:r>
          </a:p>
          <a:p>
            <a:pPr marL="342900" marR="0" lvl="0" indent="-342900">
              <a:lnSpc>
                <a:spcPct val="107000"/>
              </a:lnSpc>
              <a:spcBef>
                <a:spcPts val="0"/>
              </a:spcBef>
              <a:spcAft>
                <a:spcPts val="0"/>
              </a:spcAft>
              <a:buFont typeface="+mj-lt"/>
              <a:buAutoNum type="arabicPeriod" startAt="7"/>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startAt="9"/>
            </a:pPr>
            <a:r>
              <a:rPr lang="en-US" dirty="0">
                <a:effectLst/>
                <a:latin typeface="Corbel" panose="020B0503020204020204" pitchFamily="34" charset="0"/>
                <a:ea typeface="Calibri" panose="020F0502020204030204" pitchFamily="34" charset="0"/>
                <a:cs typeface="Times New Roman" panose="02020603050405020304" pitchFamily="18" charset="0"/>
              </a:rPr>
              <a:t>If the candidate is selected to be on the Board of Trustees for any term length, that candidate can be renominated for a second term without going through the approval process again,  provided that they submit an application through the Al-Anon.org website and have not experienced a breach in conduct as Trustee.</a:t>
            </a:r>
          </a:p>
          <a:p>
            <a:pPr marL="457200" indent="-457200">
              <a:buFont typeface="+mj-lt"/>
              <a:buAutoNum type="arabicPeriod" startAt="9"/>
            </a:pPr>
            <a:endParaRPr lang="en-US" dirty="0"/>
          </a:p>
        </p:txBody>
      </p:sp>
    </p:spTree>
    <p:extLst>
      <p:ext uri="{BB962C8B-B14F-4D97-AF65-F5344CB8AC3E}">
        <p14:creationId xmlns:p14="http://schemas.microsoft.com/office/powerpoint/2010/main" val="117267013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406826-2361-4C1D-A7B1-E7DA0F6D4F1B}"/>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910944572"/>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1955</TotalTime>
  <Words>506</Words>
  <Application>Microsoft Office PowerPoint</Application>
  <PresentationFormat>Widescreen</PresentationFormat>
  <Paragraphs>35</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Corbel</vt:lpstr>
      <vt:lpstr>Times New Roman</vt:lpstr>
      <vt:lpstr>Parallax</vt:lpstr>
      <vt:lpstr>Oregon Area Process for Nominating   a NW Regional Trustee </vt:lpstr>
      <vt:lpstr>Who May Apply</vt:lpstr>
      <vt:lpstr>Things To Know</vt:lpstr>
      <vt:lpstr>Important Dates </vt:lpstr>
      <vt:lpstr>Oregon Area Process</vt:lpstr>
      <vt:lpstr>Oregon Area Process</vt:lpstr>
      <vt:lpstr>Oregon Area Process</vt:lpstr>
      <vt:lpstr>Oregon Area Process</vt:lpstr>
      <vt:lpstr>Questions</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Oregon Area Process for Nominating   a NW Regional Trustee</dc:title>
  <dc:creator>Joanne Collins</dc:creator>
  <cp:lastModifiedBy>Deanna M</cp:lastModifiedBy>
  <cp:revision>27</cp:revision>
  <cp:lastPrinted>2021-06-18T16:21:59Z</cp:lastPrinted>
  <dcterms:created xsi:type="dcterms:W3CDTF">2021-06-12T18:15:27Z</dcterms:created>
  <dcterms:modified xsi:type="dcterms:W3CDTF">2021-06-19T03:02:08Z</dcterms:modified>
</cp:coreProperties>
</file>