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6" r:id="rId4"/>
    <p:sldId id="259" r:id="rId5"/>
    <p:sldId id="260" r:id="rId6"/>
    <p:sldId id="267" r:id="rId7"/>
    <p:sldId id="261" r:id="rId8"/>
    <p:sldId id="262" r:id="rId9"/>
    <p:sldId id="263" r:id="rId10"/>
    <p:sldId id="264" r:id="rId11"/>
    <p:sldId id="265"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62" d="100"/>
          <a:sy n="162" d="100"/>
        </p:scale>
        <p:origin x="250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7/17/2021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7/17/2021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883E3-F2BB-4EDF-A586-F54AAC6C7414}"/>
              </a:ext>
            </a:extLst>
          </p:cNvPr>
          <p:cNvSpPr>
            <a:spLocks noGrp="1"/>
          </p:cNvSpPr>
          <p:nvPr>
            <p:ph type="ctrTitle"/>
          </p:nvPr>
        </p:nvSpPr>
        <p:spPr/>
        <p:txBody>
          <a:bodyPr/>
          <a:lstStyle/>
          <a:p>
            <a:r>
              <a:rPr lang="en-US"/>
              <a:t>Rotation of Leadership and Elections: A two parter</a:t>
            </a:r>
          </a:p>
        </p:txBody>
      </p:sp>
      <p:sp>
        <p:nvSpPr>
          <p:cNvPr id="3" name="Subtitle 2">
            <a:extLst>
              <a:ext uri="{FF2B5EF4-FFF2-40B4-BE49-F238E27FC236}">
                <a16:creationId xmlns:a16="http://schemas.microsoft.com/office/drawing/2014/main" id="{037D66CE-FC66-4F75-B224-DDEE48FA68D7}"/>
              </a:ext>
            </a:extLst>
          </p:cNvPr>
          <p:cNvSpPr>
            <a:spLocks noGrp="1"/>
          </p:cNvSpPr>
          <p:nvPr>
            <p:ph type="subTitle" idx="1"/>
          </p:nvPr>
        </p:nvSpPr>
        <p:spPr>
          <a:xfrm>
            <a:off x="0" y="5237018"/>
            <a:ext cx="12191999" cy="1620981"/>
          </a:xfrm>
        </p:spPr>
        <p:txBody>
          <a:bodyPr>
            <a:normAutofit/>
          </a:bodyPr>
          <a:lstStyle/>
          <a:p>
            <a:r>
              <a:rPr lang="en-US" sz="2200"/>
              <a:t>Let’s talk about: 				 Rotation of leadership &amp;</a:t>
            </a:r>
          </a:p>
          <a:p>
            <a:r>
              <a:rPr lang="en-US" sz="2200"/>
              <a:t>								 Elections </a:t>
            </a:r>
            <a:r>
              <a:rPr lang="en-US" sz="2200" i="1"/>
              <a:t>with a dash of</a:t>
            </a:r>
          </a:p>
          <a:p>
            <a:r>
              <a:rPr lang="en-US" sz="2200"/>
              <a:t>								 Knowledge Based Decision Making thrown in</a:t>
            </a:r>
          </a:p>
        </p:txBody>
      </p:sp>
    </p:spTree>
    <p:extLst>
      <p:ext uri="{BB962C8B-B14F-4D97-AF65-F5344CB8AC3E}">
        <p14:creationId xmlns:p14="http://schemas.microsoft.com/office/powerpoint/2010/main" val="1172003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BDDF4-4A61-4067-AE28-C60231866719}"/>
              </a:ext>
            </a:extLst>
          </p:cNvPr>
          <p:cNvSpPr>
            <a:spLocks noGrp="1"/>
          </p:cNvSpPr>
          <p:nvPr>
            <p:ph type="title"/>
          </p:nvPr>
        </p:nvSpPr>
        <p:spPr/>
        <p:txBody>
          <a:bodyPr/>
          <a:lstStyle/>
          <a:p>
            <a:r>
              <a:rPr lang="en-US"/>
              <a:t>Dominance, Round One</a:t>
            </a:r>
          </a:p>
        </p:txBody>
      </p:sp>
      <p:sp>
        <p:nvSpPr>
          <p:cNvPr id="3" name="Content Placeholder 2">
            <a:extLst>
              <a:ext uri="{FF2B5EF4-FFF2-40B4-BE49-F238E27FC236}">
                <a16:creationId xmlns:a16="http://schemas.microsoft.com/office/drawing/2014/main" id="{81465E6A-F841-4A6E-BD3E-472B41D4350A}"/>
              </a:ext>
            </a:extLst>
          </p:cNvPr>
          <p:cNvSpPr>
            <a:spLocks noGrp="1"/>
          </p:cNvSpPr>
          <p:nvPr>
            <p:ph idx="1"/>
          </p:nvPr>
        </p:nvSpPr>
        <p:spPr>
          <a:xfrm>
            <a:off x="818712" y="1995054"/>
            <a:ext cx="10554574" cy="4862945"/>
          </a:xfrm>
        </p:spPr>
        <p:txBody>
          <a:bodyPr>
            <a:normAutofit/>
          </a:bodyPr>
          <a:lstStyle/>
          <a:p>
            <a:r>
              <a:rPr lang="en-US" sz="3000"/>
              <a:t>Pg 22 in our Service Manual says…</a:t>
            </a:r>
          </a:p>
          <a:p>
            <a:endParaRPr lang="en-US" sz="3000"/>
          </a:p>
          <a:p>
            <a:pPr marL="0" indent="0">
              <a:buNone/>
            </a:pPr>
            <a:r>
              <a:rPr lang="en-US" sz="3000"/>
              <a:t>In Al-Anon:</a:t>
            </a:r>
          </a:p>
          <a:p>
            <a:pPr lvl="1"/>
            <a:r>
              <a:rPr lang="en-US" sz="2600"/>
              <a:t>No one governs</a:t>
            </a:r>
          </a:p>
          <a:p>
            <a:pPr lvl="1"/>
            <a:r>
              <a:rPr lang="en-US" sz="2600"/>
              <a:t>No one directs or manages</a:t>
            </a:r>
          </a:p>
          <a:p>
            <a:pPr lvl="1"/>
            <a:r>
              <a:rPr lang="en-US" sz="2600"/>
              <a:t>No one assumes authority</a:t>
            </a:r>
          </a:p>
          <a:p>
            <a:pPr lvl="1"/>
            <a:r>
              <a:rPr lang="en-US" sz="2600"/>
              <a:t>No one gives advice</a:t>
            </a:r>
          </a:p>
        </p:txBody>
      </p:sp>
    </p:spTree>
    <p:extLst>
      <p:ext uri="{BB962C8B-B14F-4D97-AF65-F5344CB8AC3E}">
        <p14:creationId xmlns:p14="http://schemas.microsoft.com/office/powerpoint/2010/main" val="111307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BD39D-E720-48F0-81E3-00152BC76AB4}"/>
              </a:ext>
            </a:extLst>
          </p:cNvPr>
          <p:cNvSpPr>
            <a:spLocks noGrp="1"/>
          </p:cNvSpPr>
          <p:nvPr>
            <p:ph type="title"/>
          </p:nvPr>
        </p:nvSpPr>
        <p:spPr/>
        <p:txBody>
          <a:bodyPr/>
          <a:lstStyle/>
          <a:p>
            <a:r>
              <a:rPr lang="en-US"/>
              <a:t>Dominance, Round One	</a:t>
            </a:r>
          </a:p>
        </p:txBody>
      </p:sp>
      <p:sp>
        <p:nvSpPr>
          <p:cNvPr id="3" name="Content Placeholder 2">
            <a:extLst>
              <a:ext uri="{FF2B5EF4-FFF2-40B4-BE49-F238E27FC236}">
                <a16:creationId xmlns:a16="http://schemas.microsoft.com/office/drawing/2014/main" id="{36D01AF3-0EB9-4EBC-A54A-CD790A0FCC2B}"/>
              </a:ext>
            </a:extLst>
          </p:cNvPr>
          <p:cNvSpPr>
            <a:spLocks noGrp="1"/>
          </p:cNvSpPr>
          <p:nvPr>
            <p:ph idx="1"/>
          </p:nvPr>
        </p:nvSpPr>
        <p:spPr>
          <a:xfrm>
            <a:off x="818712" y="2774301"/>
            <a:ext cx="10554574" cy="3636511"/>
          </a:xfrm>
        </p:spPr>
        <p:txBody>
          <a:bodyPr/>
          <a:lstStyle/>
          <a:p>
            <a:pPr marL="0" indent="0">
              <a:buNone/>
            </a:pPr>
            <a:r>
              <a:rPr lang="en-US" sz="3000"/>
              <a:t>Q: Why is it that no one does those things?</a:t>
            </a:r>
          </a:p>
          <a:p>
            <a:pPr marL="0" indent="0">
              <a:buNone/>
            </a:pPr>
            <a:endParaRPr lang="en-US" sz="3000"/>
          </a:p>
          <a:p>
            <a:pPr marL="0" indent="0">
              <a:buNone/>
            </a:pPr>
            <a:r>
              <a:rPr lang="en-US" sz="3000"/>
              <a:t>A: Because they could ruin group harmony</a:t>
            </a:r>
          </a:p>
          <a:p>
            <a:endParaRPr lang="en-US"/>
          </a:p>
          <a:p>
            <a:endParaRPr lang="en-US"/>
          </a:p>
        </p:txBody>
      </p:sp>
    </p:spTree>
    <p:extLst>
      <p:ext uri="{BB962C8B-B14F-4D97-AF65-F5344CB8AC3E}">
        <p14:creationId xmlns:p14="http://schemas.microsoft.com/office/powerpoint/2010/main" val="3750210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258B9-B7FB-44C5-8C1A-06523E98F772}"/>
              </a:ext>
            </a:extLst>
          </p:cNvPr>
          <p:cNvSpPr>
            <a:spLocks noGrp="1"/>
          </p:cNvSpPr>
          <p:nvPr>
            <p:ph type="title"/>
          </p:nvPr>
        </p:nvSpPr>
        <p:spPr/>
        <p:txBody>
          <a:bodyPr/>
          <a:lstStyle/>
          <a:p>
            <a:r>
              <a:rPr lang="en-US"/>
              <a:t>Takeaway</a:t>
            </a:r>
          </a:p>
        </p:txBody>
      </p:sp>
      <p:sp>
        <p:nvSpPr>
          <p:cNvPr id="3" name="Content Placeholder 2">
            <a:extLst>
              <a:ext uri="{FF2B5EF4-FFF2-40B4-BE49-F238E27FC236}">
                <a16:creationId xmlns:a16="http://schemas.microsoft.com/office/drawing/2014/main" id="{EBA80711-1343-4C1A-A27D-6A82CE1B767D}"/>
              </a:ext>
            </a:extLst>
          </p:cNvPr>
          <p:cNvSpPr>
            <a:spLocks noGrp="1"/>
          </p:cNvSpPr>
          <p:nvPr>
            <p:ph idx="1"/>
          </p:nvPr>
        </p:nvSpPr>
        <p:spPr>
          <a:xfrm>
            <a:off x="818712" y="2222287"/>
            <a:ext cx="10554574" cy="4188525"/>
          </a:xfrm>
        </p:spPr>
        <p:txBody>
          <a:bodyPr>
            <a:normAutofit/>
          </a:bodyPr>
          <a:lstStyle/>
          <a:p>
            <a:pPr marL="0" indent="0">
              <a:buNone/>
            </a:pPr>
            <a:r>
              <a:rPr lang="en-US" sz="5000"/>
              <a:t>Al-Anon HIGHLY values group harmony</a:t>
            </a:r>
          </a:p>
        </p:txBody>
      </p:sp>
    </p:spTree>
    <p:extLst>
      <p:ext uri="{BB962C8B-B14F-4D97-AF65-F5344CB8AC3E}">
        <p14:creationId xmlns:p14="http://schemas.microsoft.com/office/powerpoint/2010/main" val="721506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BB62A-741A-48EF-BD3F-0357905D9BB2}"/>
              </a:ext>
            </a:extLst>
          </p:cNvPr>
          <p:cNvSpPr>
            <a:spLocks noGrp="1"/>
          </p:cNvSpPr>
          <p:nvPr>
            <p:ph type="title"/>
          </p:nvPr>
        </p:nvSpPr>
        <p:spPr/>
        <p:txBody>
          <a:bodyPr/>
          <a:lstStyle/>
          <a:p>
            <a:r>
              <a:rPr lang="en-US"/>
              <a:t>Dominance, Round Two</a:t>
            </a:r>
          </a:p>
        </p:txBody>
      </p:sp>
      <p:sp>
        <p:nvSpPr>
          <p:cNvPr id="3" name="Content Placeholder 2">
            <a:extLst>
              <a:ext uri="{FF2B5EF4-FFF2-40B4-BE49-F238E27FC236}">
                <a16:creationId xmlns:a16="http://schemas.microsoft.com/office/drawing/2014/main" id="{46E816F6-F0C7-4D46-8770-97394CAF5E67}"/>
              </a:ext>
            </a:extLst>
          </p:cNvPr>
          <p:cNvSpPr>
            <a:spLocks noGrp="1"/>
          </p:cNvSpPr>
          <p:nvPr>
            <p:ph idx="1"/>
          </p:nvPr>
        </p:nvSpPr>
        <p:spPr>
          <a:xfrm>
            <a:off x="818712" y="2222287"/>
            <a:ext cx="10554574" cy="4188525"/>
          </a:xfrm>
        </p:spPr>
        <p:txBody>
          <a:bodyPr/>
          <a:lstStyle/>
          <a:p>
            <a:pPr marL="0" indent="0">
              <a:buNone/>
            </a:pPr>
            <a:r>
              <a:rPr lang="en-US" sz="2800"/>
              <a:t>Our Service Manual on page 52 says:</a:t>
            </a:r>
          </a:p>
          <a:p>
            <a:pPr marL="0" indent="0">
              <a:buNone/>
            </a:pPr>
            <a:endParaRPr lang="en-US" sz="2800"/>
          </a:p>
          <a:p>
            <a:pPr lvl="1"/>
            <a:r>
              <a:rPr lang="en-US" sz="2400"/>
              <a:t>“One or two members may dominate the group, ignoring the principles of rotation in leadership.”</a:t>
            </a:r>
          </a:p>
          <a:p>
            <a:pPr lvl="1"/>
            <a:endParaRPr lang="en-US" sz="2400"/>
          </a:p>
          <a:p>
            <a:pPr lvl="1"/>
            <a:r>
              <a:rPr lang="en-US" sz="2400"/>
              <a:t>It also talks about discussions of religion, violating anonymity, and intimidation – among other things</a:t>
            </a:r>
          </a:p>
        </p:txBody>
      </p:sp>
    </p:spTree>
    <p:extLst>
      <p:ext uri="{BB962C8B-B14F-4D97-AF65-F5344CB8AC3E}">
        <p14:creationId xmlns:p14="http://schemas.microsoft.com/office/powerpoint/2010/main" val="2185245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BDB13-E97D-470E-8BE2-38D40A7C5D53}"/>
              </a:ext>
            </a:extLst>
          </p:cNvPr>
          <p:cNvSpPr>
            <a:spLocks noGrp="1"/>
          </p:cNvSpPr>
          <p:nvPr>
            <p:ph type="title"/>
          </p:nvPr>
        </p:nvSpPr>
        <p:spPr/>
        <p:txBody>
          <a:bodyPr/>
          <a:lstStyle/>
          <a:p>
            <a:r>
              <a:rPr lang="en-US"/>
              <a:t>Dominance, Round Two	</a:t>
            </a:r>
          </a:p>
        </p:txBody>
      </p:sp>
      <p:sp>
        <p:nvSpPr>
          <p:cNvPr id="3" name="Content Placeholder 2">
            <a:extLst>
              <a:ext uri="{FF2B5EF4-FFF2-40B4-BE49-F238E27FC236}">
                <a16:creationId xmlns:a16="http://schemas.microsoft.com/office/drawing/2014/main" id="{F357EB98-C8A7-4CD5-B810-02663D2553AF}"/>
              </a:ext>
            </a:extLst>
          </p:cNvPr>
          <p:cNvSpPr>
            <a:spLocks noGrp="1"/>
          </p:cNvSpPr>
          <p:nvPr>
            <p:ph idx="1"/>
          </p:nvPr>
        </p:nvSpPr>
        <p:spPr>
          <a:xfrm>
            <a:off x="818712" y="2784763"/>
            <a:ext cx="10554574" cy="3893127"/>
          </a:xfrm>
        </p:spPr>
        <p:txBody>
          <a:bodyPr>
            <a:normAutofit/>
          </a:bodyPr>
          <a:lstStyle/>
          <a:p>
            <a:pPr marL="0" indent="0">
              <a:buNone/>
            </a:pPr>
            <a:r>
              <a:rPr lang="en-US" sz="4000"/>
              <a:t>Q: What does the Service Manual say to do if these kinds of things happen in a Group?</a:t>
            </a:r>
          </a:p>
          <a:p>
            <a:pPr marL="0" indent="0">
              <a:buNone/>
            </a:pPr>
            <a:endParaRPr lang="en-US" sz="2600"/>
          </a:p>
        </p:txBody>
      </p:sp>
    </p:spTree>
    <p:extLst>
      <p:ext uri="{BB962C8B-B14F-4D97-AF65-F5344CB8AC3E}">
        <p14:creationId xmlns:p14="http://schemas.microsoft.com/office/powerpoint/2010/main" val="1078240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15236-6059-41D4-81DC-FBC68E9E2C90}"/>
              </a:ext>
            </a:extLst>
          </p:cNvPr>
          <p:cNvSpPr>
            <a:spLocks noGrp="1"/>
          </p:cNvSpPr>
          <p:nvPr>
            <p:ph type="title"/>
          </p:nvPr>
        </p:nvSpPr>
        <p:spPr/>
        <p:txBody>
          <a:bodyPr/>
          <a:lstStyle/>
          <a:p>
            <a:r>
              <a:rPr lang="en-US"/>
              <a:t>Dominance, Round Two</a:t>
            </a:r>
          </a:p>
        </p:txBody>
      </p:sp>
      <p:sp>
        <p:nvSpPr>
          <p:cNvPr id="3" name="Content Placeholder 2">
            <a:extLst>
              <a:ext uri="{FF2B5EF4-FFF2-40B4-BE49-F238E27FC236}">
                <a16:creationId xmlns:a16="http://schemas.microsoft.com/office/drawing/2014/main" id="{5CF61FC9-3DB6-4F66-9900-D30EB773A79B}"/>
              </a:ext>
            </a:extLst>
          </p:cNvPr>
          <p:cNvSpPr>
            <a:spLocks noGrp="1"/>
          </p:cNvSpPr>
          <p:nvPr>
            <p:ph idx="1"/>
          </p:nvPr>
        </p:nvSpPr>
        <p:spPr>
          <a:xfrm>
            <a:off x="818712" y="2189018"/>
            <a:ext cx="10554574" cy="4668981"/>
          </a:xfrm>
        </p:spPr>
        <p:txBody>
          <a:bodyPr>
            <a:normAutofit/>
          </a:bodyPr>
          <a:lstStyle/>
          <a:p>
            <a:pPr marL="0" indent="0">
              <a:buNone/>
            </a:pPr>
            <a:r>
              <a:rPr lang="en-US" sz="3200"/>
              <a:t>A: 1) Apply the Traditions</a:t>
            </a:r>
          </a:p>
          <a:p>
            <a:pPr marL="457200" lvl="1" indent="0">
              <a:buNone/>
            </a:pPr>
            <a:r>
              <a:rPr lang="en-US" sz="3200"/>
              <a:t>2) Determine how best to approach the individual(s) involved (this sounds like a discussion)</a:t>
            </a:r>
          </a:p>
          <a:p>
            <a:pPr marL="457200" lvl="1" indent="0">
              <a:buNone/>
            </a:pPr>
            <a:r>
              <a:rPr lang="en-US" sz="3200"/>
              <a:t>3) Ask the member(s) to change the behaviour (it sounds like the group is asking for change)</a:t>
            </a:r>
          </a:p>
          <a:p>
            <a:pPr marL="457200" lvl="1" indent="0">
              <a:buNone/>
            </a:pPr>
            <a:r>
              <a:rPr lang="en-US" sz="3200"/>
              <a:t>4) Use the Al-Anon principles so it can’t be construed as an attack (and there are many principles that apply here)</a:t>
            </a:r>
          </a:p>
          <a:p>
            <a:endParaRPr lang="en-US"/>
          </a:p>
        </p:txBody>
      </p:sp>
    </p:spTree>
    <p:extLst>
      <p:ext uri="{BB962C8B-B14F-4D97-AF65-F5344CB8AC3E}">
        <p14:creationId xmlns:p14="http://schemas.microsoft.com/office/powerpoint/2010/main" val="149279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7262E-9824-44E8-8A8E-519BD3751625}"/>
              </a:ext>
            </a:extLst>
          </p:cNvPr>
          <p:cNvSpPr>
            <a:spLocks noGrp="1"/>
          </p:cNvSpPr>
          <p:nvPr>
            <p:ph type="title"/>
          </p:nvPr>
        </p:nvSpPr>
        <p:spPr/>
        <p:txBody>
          <a:bodyPr/>
          <a:lstStyle/>
          <a:p>
            <a:r>
              <a:rPr lang="en-US"/>
              <a:t>Takeaway</a:t>
            </a:r>
          </a:p>
        </p:txBody>
      </p:sp>
      <p:sp>
        <p:nvSpPr>
          <p:cNvPr id="3" name="Content Placeholder 2">
            <a:extLst>
              <a:ext uri="{FF2B5EF4-FFF2-40B4-BE49-F238E27FC236}">
                <a16:creationId xmlns:a16="http://schemas.microsoft.com/office/drawing/2014/main" id="{157BDFA0-830E-4E66-9361-665F7A51B75D}"/>
              </a:ext>
            </a:extLst>
          </p:cNvPr>
          <p:cNvSpPr>
            <a:spLocks noGrp="1"/>
          </p:cNvSpPr>
          <p:nvPr>
            <p:ph idx="1"/>
          </p:nvPr>
        </p:nvSpPr>
        <p:spPr>
          <a:xfrm>
            <a:off x="818712" y="2222287"/>
            <a:ext cx="10554574" cy="4441749"/>
          </a:xfrm>
        </p:spPr>
        <p:txBody>
          <a:bodyPr>
            <a:normAutofit/>
          </a:bodyPr>
          <a:lstStyle/>
          <a:p>
            <a:pPr marL="0" indent="0">
              <a:buNone/>
            </a:pPr>
            <a:r>
              <a:rPr lang="en-US" sz="4000"/>
              <a:t>It sounds like we’re meant to use a very straightforward and specific process if dominance becomes a problem within a Group.</a:t>
            </a:r>
          </a:p>
        </p:txBody>
      </p:sp>
    </p:spTree>
    <p:extLst>
      <p:ext uri="{BB962C8B-B14F-4D97-AF65-F5344CB8AC3E}">
        <p14:creationId xmlns:p14="http://schemas.microsoft.com/office/powerpoint/2010/main" val="3987725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5E53-B75B-49EE-B338-F266927EEAA0}"/>
              </a:ext>
            </a:extLst>
          </p:cNvPr>
          <p:cNvSpPr>
            <a:spLocks noGrp="1"/>
          </p:cNvSpPr>
          <p:nvPr>
            <p:ph type="title"/>
          </p:nvPr>
        </p:nvSpPr>
        <p:spPr/>
        <p:txBody>
          <a:bodyPr/>
          <a:lstStyle/>
          <a:p>
            <a:r>
              <a:rPr lang="en-US"/>
              <a:t>Questions to ponder…	</a:t>
            </a:r>
          </a:p>
        </p:txBody>
      </p:sp>
      <p:sp>
        <p:nvSpPr>
          <p:cNvPr id="3" name="Content Placeholder 2">
            <a:extLst>
              <a:ext uri="{FF2B5EF4-FFF2-40B4-BE49-F238E27FC236}">
                <a16:creationId xmlns:a16="http://schemas.microsoft.com/office/drawing/2014/main" id="{DA8DBDD1-FC26-4E0B-8735-C2873FC101FD}"/>
              </a:ext>
            </a:extLst>
          </p:cNvPr>
          <p:cNvSpPr>
            <a:spLocks noGrp="1"/>
          </p:cNvSpPr>
          <p:nvPr>
            <p:ph idx="1"/>
          </p:nvPr>
        </p:nvSpPr>
        <p:spPr>
          <a:xfrm>
            <a:off x="818712" y="2222287"/>
            <a:ext cx="10554574" cy="4635713"/>
          </a:xfrm>
        </p:spPr>
        <p:txBody>
          <a:bodyPr>
            <a:noAutofit/>
          </a:bodyPr>
          <a:lstStyle/>
          <a:p>
            <a:pPr marL="0" indent="0">
              <a:buNone/>
            </a:pPr>
            <a:r>
              <a:rPr lang="en-US" sz="2400"/>
              <a:t>1) Does this process just apply to AFG groups? Or can it apply to Districts and the Area? (For our discussion today, we’re applying this to the Area)</a:t>
            </a:r>
          </a:p>
          <a:p>
            <a:pPr marL="0" indent="0">
              <a:buNone/>
            </a:pPr>
            <a:r>
              <a:rPr lang="en-US" sz="2400"/>
              <a:t>2) Does the majority have to agree in order to confront dominance using this process?</a:t>
            </a:r>
          </a:p>
          <a:p>
            <a:pPr marL="0" indent="0">
              <a:buNone/>
            </a:pPr>
            <a:r>
              <a:rPr lang="en-US" sz="2400"/>
              <a:t>3) Which principles apply to dominance?</a:t>
            </a:r>
          </a:p>
          <a:p>
            <a:pPr marL="0" indent="0">
              <a:buNone/>
            </a:pPr>
            <a:r>
              <a:rPr lang="en-US" sz="2400"/>
              <a:t>4) Which Traditions apply?</a:t>
            </a:r>
          </a:p>
          <a:p>
            <a:pPr marL="0" indent="0">
              <a:buNone/>
            </a:pPr>
            <a:r>
              <a:rPr lang="en-US" sz="2400"/>
              <a:t>5) What if 1/3 of a group believes dominance is a problem, but the other 2/3 disagree?</a:t>
            </a:r>
          </a:p>
          <a:p>
            <a:pPr marL="0" indent="0">
              <a:buNone/>
            </a:pPr>
            <a:r>
              <a:rPr lang="en-US" sz="2400"/>
              <a:t>6) How does a group know when it’s time to act?</a:t>
            </a:r>
          </a:p>
        </p:txBody>
      </p:sp>
    </p:spTree>
    <p:extLst>
      <p:ext uri="{BB962C8B-B14F-4D97-AF65-F5344CB8AC3E}">
        <p14:creationId xmlns:p14="http://schemas.microsoft.com/office/powerpoint/2010/main" val="947070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38875-FABA-492B-9748-51009E8421B6}"/>
              </a:ext>
            </a:extLst>
          </p:cNvPr>
          <p:cNvSpPr>
            <a:spLocks noGrp="1"/>
          </p:cNvSpPr>
          <p:nvPr>
            <p:ph type="title"/>
          </p:nvPr>
        </p:nvSpPr>
        <p:spPr/>
        <p:txBody>
          <a:bodyPr/>
          <a:lstStyle/>
          <a:p>
            <a:r>
              <a:rPr lang="en-US"/>
              <a:t>Open discussion	</a:t>
            </a:r>
          </a:p>
        </p:txBody>
      </p:sp>
      <p:sp>
        <p:nvSpPr>
          <p:cNvPr id="3" name="Content Placeholder 2">
            <a:extLst>
              <a:ext uri="{FF2B5EF4-FFF2-40B4-BE49-F238E27FC236}">
                <a16:creationId xmlns:a16="http://schemas.microsoft.com/office/drawing/2014/main" id="{B3C717D7-4161-4F0C-8987-8733741722DB}"/>
              </a:ext>
            </a:extLst>
          </p:cNvPr>
          <p:cNvSpPr>
            <a:spLocks noGrp="1"/>
          </p:cNvSpPr>
          <p:nvPr>
            <p:ph idx="1"/>
          </p:nvPr>
        </p:nvSpPr>
        <p:spPr>
          <a:xfrm>
            <a:off x="818712" y="2222287"/>
            <a:ext cx="10554574" cy="4344768"/>
          </a:xfrm>
        </p:spPr>
        <p:txBody>
          <a:bodyPr/>
          <a:lstStyle/>
          <a:p>
            <a:pPr marL="0" indent="0">
              <a:buNone/>
            </a:pPr>
            <a:r>
              <a:rPr lang="en-US" sz="3000"/>
              <a:t>I want to hear from you. </a:t>
            </a:r>
          </a:p>
          <a:p>
            <a:pPr marL="0" indent="0">
              <a:buNone/>
            </a:pPr>
            <a:endParaRPr lang="en-US" sz="3000"/>
          </a:p>
          <a:p>
            <a:pPr lvl="1"/>
            <a:r>
              <a:rPr lang="en-US" sz="2400"/>
              <a:t>How does this apply to our Area Assemblies, from your perspective?</a:t>
            </a:r>
          </a:p>
          <a:p>
            <a:pPr lvl="1"/>
            <a:r>
              <a:rPr lang="en-US" sz="2400"/>
              <a:t>Is this new information or old information to you?</a:t>
            </a:r>
          </a:p>
          <a:p>
            <a:pPr lvl="1"/>
            <a:r>
              <a:rPr lang="en-US" sz="2400"/>
              <a:t>We will talk about elections in light of rotation of leadership in July (Part Two)</a:t>
            </a:r>
          </a:p>
        </p:txBody>
      </p:sp>
    </p:spTree>
    <p:extLst>
      <p:ext uri="{BB962C8B-B14F-4D97-AF65-F5344CB8AC3E}">
        <p14:creationId xmlns:p14="http://schemas.microsoft.com/office/powerpoint/2010/main" val="2497797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4345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5CBA2-7184-4138-B832-7EB2B012F757}"/>
              </a:ext>
            </a:extLst>
          </p:cNvPr>
          <p:cNvSpPr>
            <a:spLocks noGrp="1"/>
          </p:cNvSpPr>
          <p:nvPr>
            <p:ph type="title"/>
          </p:nvPr>
        </p:nvSpPr>
        <p:spPr/>
        <p:txBody>
          <a:bodyPr/>
          <a:lstStyle/>
          <a:p>
            <a:r>
              <a:rPr lang="en-US"/>
              <a:t>I have been asked recently…</a:t>
            </a:r>
          </a:p>
        </p:txBody>
      </p:sp>
      <p:sp>
        <p:nvSpPr>
          <p:cNvPr id="3" name="Content Placeholder 2">
            <a:extLst>
              <a:ext uri="{FF2B5EF4-FFF2-40B4-BE49-F238E27FC236}">
                <a16:creationId xmlns:a16="http://schemas.microsoft.com/office/drawing/2014/main" id="{C9D979EF-FEFA-4F5E-94B2-B979DCF9D362}"/>
              </a:ext>
            </a:extLst>
          </p:cNvPr>
          <p:cNvSpPr>
            <a:spLocks noGrp="1"/>
          </p:cNvSpPr>
          <p:nvPr>
            <p:ph idx="1"/>
          </p:nvPr>
        </p:nvSpPr>
        <p:spPr>
          <a:xfrm>
            <a:off x="818712" y="2222287"/>
            <a:ext cx="10554574" cy="4289349"/>
          </a:xfrm>
        </p:spPr>
        <p:txBody>
          <a:bodyPr>
            <a:noAutofit/>
          </a:bodyPr>
          <a:lstStyle/>
          <a:p>
            <a:r>
              <a:rPr lang="en-US" sz="3200"/>
              <a:t>About rotation of leadership</a:t>
            </a:r>
          </a:p>
          <a:p>
            <a:r>
              <a:rPr lang="en-US" sz="3200"/>
              <a:t>About how other Areas handle their elections</a:t>
            </a:r>
          </a:p>
          <a:p>
            <a:r>
              <a:rPr lang="en-US" sz="3200"/>
              <a:t>About how WSO handles elections</a:t>
            </a:r>
          </a:p>
          <a:p>
            <a:pPr marL="0" indent="0">
              <a:buNone/>
            </a:pPr>
            <a:endParaRPr lang="en-US" sz="3200"/>
          </a:p>
        </p:txBody>
      </p:sp>
    </p:spTree>
    <p:extLst>
      <p:ext uri="{BB962C8B-B14F-4D97-AF65-F5344CB8AC3E}">
        <p14:creationId xmlns:p14="http://schemas.microsoft.com/office/powerpoint/2010/main" val="256834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0A034-AAF9-41D8-8083-F6F619C724E2}"/>
              </a:ext>
            </a:extLst>
          </p:cNvPr>
          <p:cNvSpPr>
            <a:spLocks noGrp="1"/>
          </p:cNvSpPr>
          <p:nvPr>
            <p:ph type="title"/>
          </p:nvPr>
        </p:nvSpPr>
        <p:spPr/>
        <p:txBody>
          <a:bodyPr/>
          <a:lstStyle/>
          <a:p>
            <a:r>
              <a:rPr lang="en-US"/>
              <a:t>Rotation – what does it mean?</a:t>
            </a:r>
          </a:p>
        </p:txBody>
      </p:sp>
      <p:sp>
        <p:nvSpPr>
          <p:cNvPr id="3" name="Content Placeholder 2">
            <a:extLst>
              <a:ext uri="{FF2B5EF4-FFF2-40B4-BE49-F238E27FC236}">
                <a16:creationId xmlns:a16="http://schemas.microsoft.com/office/drawing/2014/main" id="{C4466CE2-8AE0-4840-9481-6ECEDBE24A72}"/>
              </a:ext>
            </a:extLst>
          </p:cNvPr>
          <p:cNvSpPr>
            <a:spLocks noGrp="1"/>
          </p:cNvSpPr>
          <p:nvPr>
            <p:ph idx="1"/>
          </p:nvPr>
        </p:nvSpPr>
        <p:spPr>
          <a:xfrm>
            <a:off x="818712" y="2632364"/>
            <a:ext cx="10554574" cy="4225636"/>
          </a:xfrm>
        </p:spPr>
        <p:txBody>
          <a:bodyPr>
            <a:normAutofit/>
          </a:bodyPr>
          <a:lstStyle/>
          <a:p>
            <a:r>
              <a:rPr lang="en-US" sz="3200"/>
              <a:t>The Service Manual doesn’t define rotation, except as it concerns 3 year terms – that is the only time “limit” discussed. The Service Manual does say that a person can serve two consecutive terms in one position, whether in part or in full. That is not considered dominance.</a:t>
            </a:r>
          </a:p>
          <a:p>
            <a:pPr lvl="1"/>
            <a:endParaRPr lang="en-US"/>
          </a:p>
          <a:p>
            <a:pPr lvl="1"/>
            <a:endParaRPr lang="en-US"/>
          </a:p>
        </p:txBody>
      </p:sp>
    </p:spTree>
    <p:extLst>
      <p:ext uri="{BB962C8B-B14F-4D97-AF65-F5344CB8AC3E}">
        <p14:creationId xmlns:p14="http://schemas.microsoft.com/office/powerpoint/2010/main" val="3380640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9633C-3B94-45D0-B32C-CDF8AC91A9B5}"/>
              </a:ext>
            </a:extLst>
          </p:cNvPr>
          <p:cNvSpPr>
            <a:spLocks noGrp="1"/>
          </p:cNvSpPr>
          <p:nvPr>
            <p:ph type="title"/>
          </p:nvPr>
        </p:nvSpPr>
        <p:spPr/>
        <p:txBody>
          <a:bodyPr/>
          <a:lstStyle/>
          <a:p>
            <a:r>
              <a:rPr lang="en-US"/>
              <a:t>Rotation – what does it mean?</a:t>
            </a:r>
          </a:p>
        </p:txBody>
      </p:sp>
      <p:sp>
        <p:nvSpPr>
          <p:cNvPr id="3" name="Content Placeholder 2">
            <a:extLst>
              <a:ext uri="{FF2B5EF4-FFF2-40B4-BE49-F238E27FC236}">
                <a16:creationId xmlns:a16="http://schemas.microsoft.com/office/drawing/2014/main" id="{FEBC3125-DBCD-45D3-9BE0-FEBE2BD001C6}"/>
              </a:ext>
            </a:extLst>
          </p:cNvPr>
          <p:cNvSpPr>
            <a:spLocks noGrp="1"/>
          </p:cNvSpPr>
          <p:nvPr>
            <p:ph idx="1"/>
          </p:nvPr>
        </p:nvSpPr>
        <p:spPr>
          <a:xfrm>
            <a:off x="818711" y="2466109"/>
            <a:ext cx="11096197" cy="4239491"/>
          </a:xfrm>
        </p:spPr>
        <p:txBody>
          <a:bodyPr>
            <a:normAutofit lnSpcReduction="10000"/>
          </a:bodyPr>
          <a:lstStyle/>
          <a:p>
            <a:pPr marL="0" indent="0">
              <a:buNone/>
            </a:pPr>
            <a:r>
              <a:rPr lang="en-US" sz="2600"/>
              <a:t>Webster’s defines the word rotation as: </a:t>
            </a:r>
          </a:p>
          <a:p>
            <a:pPr marL="0" indent="0">
              <a:buNone/>
            </a:pPr>
            <a:endParaRPr lang="en-US" sz="2600"/>
          </a:p>
          <a:p>
            <a:pPr lvl="1"/>
            <a:r>
              <a:rPr lang="en-US" sz="2000"/>
              <a:t>The action of rotating on an axis or center;</a:t>
            </a:r>
          </a:p>
          <a:p>
            <a:pPr lvl="1"/>
            <a:r>
              <a:rPr lang="en-US" sz="2000"/>
              <a:t>The act of rotating something</a:t>
            </a:r>
          </a:p>
          <a:p>
            <a:pPr lvl="1"/>
            <a:r>
              <a:rPr lang="en-US" sz="2000"/>
              <a:t>Return or succession in a series</a:t>
            </a:r>
          </a:p>
          <a:p>
            <a:pPr lvl="1"/>
            <a:r>
              <a:rPr lang="en-US" sz="2000"/>
              <a:t>Crop rotation</a:t>
            </a:r>
          </a:p>
          <a:p>
            <a:pPr lvl="1"/>
            <a:r>
              <a:rPr lang="en-US" sz="2000"/>
              <a:t>The turning of a body part as if on a pivot</a:t>
            </a:r>
          </a:p>
          <a:p>
            <a:pPr lvl="1"/>
            <a:r>
              <a:rPr lang="en-US" sz="2000"/>
              <a:t>The numerical order in which pool balls are hit</a:t>
            </a:r>
          </a:p>
          <a:p>
            <a:pPr lvl="1"/>
            <a:r>
              <a:rPr lang="en-US" sz="2000"/>
              <a:t>The series of pitchers on a baseball team who regularly start successive games in turn</a:t>
            </a:r>
          </a:p>
          <a:p>
            <a:endParaRPr lang="en-US"/>
          </a:p>
        </p:txBody>
      </p:sp>
    </p:spTree>
    <p:extLst>
      <p:ext uri="{BB962C8B-B14F-4D97-AF65-F5344CB8AC3E}">
        <p14:creationId xmlns:p14="http://schemas.microsoft.com/office/powerpoint/2010/main" val="2304660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4B023-ADD8-4A78-A2FC-E97C9D9A7A2E}"/>
              </a:ext>
            </a:extLst>
          </p:cNvPr>
          <p:cNvSpPr>
            <a:spLocks noGrp="1"/>
          </p:cNvSpPr>
          <p:nvPr>
            <p:ph type="title"/>
          </p:nvPr>
        </p:nvSpPr>
        <p:spPr/>
        <p:txBody>
          <a:bodyPr/>
          <a:lstStyle/>
          <a:p>
            <a:r>
              <a:rPr lang="en-US"/>
              <a:t>Rotation – what does it mean?</a:t>
            </a:r>
          </a:p>
        </p:txBody>
      </p:sp>
      <p:sp>
        <p:nvSpPr>
          <p:cNvPr id="3" name="Content Placeholder 2">
            <a:extLst>
              <a:ext uri="{FF2B5EF4-FFF2-40B4-BE49-F238E27FC236}">
                <a16:creationId xmlns:a16="http://schemas.microsoft.com/office/drawing/2014/main" id="{CFBD97AB-C9F3-46CE-AFEC-48544485362A}"/>
              </a:ext>
            </a:extLst>
          </p:cNvPr>
          <p:cNvSpPr>
            <a:spLocks noGrp="1"/>
          </p:cNvSpPr>
          <p:nvPr>
            <p:ph idx="1"/>
          </p:nvPr>
        </p:nvSpPr>
        <p:spPr>
          <a:xfrm>
            <a:off x="818712" y="2222287"/>
            <a:ext cx="10554574" cy="4188525"/>
          </a:xfrm>
        </p:spPr>
        <p:txBody>
          <a:bodyPr>
            <a:normAutofit/>
          </a:bodyPr>
          <a:lstStyle/>
          <a:p>
            <a:pPr marL="0" indent="0">
              <a:buNone/>
            </a:pPr>
            <a:r>
              <a:rPr lang="en-US" sz="3600"/>
              <a:t>Ok, my work is done here. </a:t>
            </a:r>
            <a:r>
              <a:rPr lang="en-US" sz="3600">
                <a:sym typeface="Wingdings" panose="05000000000000000000" pitchFamily="2" charset="2"/>
              </a:rPr>
              <a:t></a:t>
            </a:r>
          </a:p>
          <a:p>
            <a:pPr marL="0" indent="0">
              <a:buNone/>
            </a:pPr>
            <a:endParaRPr lang="en-US" sz="3600">
              <a:sym typeface="Wingdings" panose="05000000000000000000" pitchFamily="2" charset="2"/>
            </a:endParaRPr>
          </a:p>
          <a:p>
            <a:pPr marL="0" indent="0">
              <a:buNone/>
            </a:pPr>
            <a:r>
              <a:rPr lang="en-US" sz="3600">
                <a:sym typeface="Wingdings" panose="05000000000000000000" pitchFamily="2" charset="2"/>
              </a:rPr>
              <a:t>Just kidding. But seriously, can we learn anything from the dictionary definition?</a:t>
            </a:r>
            <a:endParaRPr lang="en-US" sz="3600"/>
          </a:p>
        </p:txBody>
      </p:sp>
    </p:spTree>
    <p:extLst>
      <p:ext uri="{BB962C8B-B14F-4D97-AF65-F5344CB8AC3E}">
        <p14:creationId xmlns:p14="http://schemas.microsoft.com/office/powerpoint/2010/main" val="3416786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6C0CE-3C06-4A75-ABDB-AAE0BBF9F64E}"/>
              </a:ext>
            </a:extLst>
          </p:cNvPr>
          <p:cNvSpPr>
            <a:spLocks noGrp="1"/>
          </p:cNvSpPr>
          <p:nvPr>
            <p:ph type="title"/>
          </p:nvPr>
        </p:nvSpPr>
        <p:spPr/>
        <p:txBody>
          <a:bodyPr/>
          <a:lstStyle/>
          <a:p>
            <a:r>
              <a:rPr lang="en-US"/>
              <a:t>Rotation – what does it mean?</a:t>
            </a:r>
          </a:p>
        </p:txBody>
      </p:sp>
      <p:sp>
        <p:nvSpPr>
          <p:cNvPr id="3" name="Content Placeholder 2">
            <a:extLst>
              <a:ext uri="{FF2B5EF4-FFF2-40B4-BE49-F238E27FC236}">
                <a16:creationId xmlns:a16="http://schemas.microsoft.com/office/drawing/2014/main" id="{A15310C8-12F1-4FE5-AA20-3EC6CC6D078D}"/>
              </a:ext>
            </a:extLst>
          </p:cNvPr>
          <p:cNvSpPr>
            <a:spLocks noGrp="1"/>
          </p:cNvSpPr>
          <p:nvPr>
            <p:ph idx="1"/>
          </p:nvPr>
        </p:nvSpPr>
        <p:spPr>
          <a:xfrm>
            <a:off x="818712" y="2222287"/>
            <a:ext cx="10554574" cy="4386331"/>
          </a:xfrm>
        </p:spPr>
        <p:txBody>
          <a:bodyPr>
            <a:normAutofit/>
          </a:bodyPr>
          <a:lstStyle/>
          <a:p>
            <a:pPr marL="0" indent="0">
              <a:buNone/>
            </a:pPr>
            <a:r>
              <a:rPr lang="en-US" sz="2400"/>
              <a:t>A few things stand out to me </a:t>
            </a:r>
            <a:r>
              <a:rPr lang="en-US"/>
              <a:t>(I like analogies – I admit it!)</a:t>
            </a:r>
            <a:r>
              <a:rPr lang="en-US" sz="2400"/>
              <a:t>:</a:t>
            </a:r>
          </a:p>
          <a:p>
            <a:pPr marL="0" indent="0">
              <a:buNone/>
            </a:pPr>
            <a:endParaRPr lang="en-US"/>
          </a:p>
          <a:p>
            <a:pPr marL="0" indent="0">
              <a:buNone/>
            </a:pPr>
            <a:r>
              <a:rPr lang="en-US"/>
              <a:t>Crop rotation: When you rotate crops, it means you plant different things each year to keep the soil replenished with minerals and to avoid removing any essential minerals completely, which is what would happen if you only planted one crop over and over. Let’s say you start with strawberries. You plant those the first year, and the second year you plant green beans. The third year you plant squash.</a:t>
            </a:r>
          </a:p>
          <a:p>
            <a:pPr marL="0" indent="0">
              <a:buNone/>
            </a:pPr>
            <a:endParaRPr lang="en-US"/>
          </a:p>
          <a:p>
            <a:pPr marL="0" indent="0">
              <a:buNone/>
            </a:pPr>
            <a:r>
              <a:rPr lang="en-US"/>
              <a:t>Several years down the road, you can start the cycle again with that same crop that you planted the first time. Rotation doesn’t mean you never plant strawberries again – it just means you take a break from them and replenish the soil with whatever they took out. When the ground is ready, you plant those delicious berries again! (They’re my favorite)</a:t>
            </a:r>
          </a:p>
        </p:txBody>
      </p:sp>
    </p:spTree>
    <p:extLst>
      <p:ext uri="{BB962C8B-B14F-4D97-AF65-F5344CB8AC3E}">
        <p14:creationId xmlns:p14="http://schemas.microsoft.com/office/powerpoint/2010/main" val="1373066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65B39-949B-4DE7-ADC0-9685DB1E263D}"/>
              </a:ext>
            </a:extLst>
          </p:cNvPr>
          <p:cNvSpPr>
            <a:spLocks noGrp="1"/>
          </p:cNvSpPr>
          <p:nvPr>
            <p:ph type="title"/>
          </p:nvPr>
        </p:nvSpPr>
        <p:spPr/>
        <p:txBody>
          <a:bodyPr/>
          <a:lstStyle/>
          <a:p>
            <a:r>
              <a:rPr lang="en-US"/>
              <a:t>Rotation – what does it mean?</a:t>
            </a:r>
          </a:p>
        </p:txBody>
      </p:sp>
      <p:sp>
        <p:nvSpPr>
          <p:cNvPr id="3" name="Content Placeholder 2">
            <a:extLst>
              <a:ext uri="{FF2B5EF4-FFF2-40B4-BE49-F238E27FC236}">
                <a16:creationId xmlns:a16="http://schemas.microsoft.com/office/drawing/2014/main" id="{CA7EB6F8-1BFD-4C0D-89BE-69058A5B58E8}"/>
              </a:ext>
            </a:extLst>
          </p:cNvPr>
          <p:cNvSpPr>
            <a:spLocks noGrp="1"/>
          </p:cNvSpPr>
          <p:nvPr>
            <p:ph idx="1"/>
          </p:nvPr>
        </p:nvSpPr>
        <p:spPr>
          <a:xfrm>
            <a:off x="818712" y="2222287"/>
            <a:ext cx="10554574" cy="5065204"/>
          </a:xfrm>
        </p:spPr>
        <p:txBody>
          <a:bodyPr/>
          <a:lstStyle/>
          <a:p>
            <a:pPr marL="0" indent="0">
              <a:buNone/>
            </a:pPr>
            <a:r>
              <a:rPr lang="en-US" sz="2400"/>
              <a:t>Another gift from the dictionary:</a:t>
            </a:r>
          </a:p>
          <a:p>
            <a:pPr lvl="1"/>
            <a:r>
              <a:rPr lang="en-US" sz="2400"/>
              <a:t>The series of pitchers on a baseball team who regularly start successive games in turn</a:t>
            </a:r>
          </a:p>
          <a:p>
            <a:pPr marL="0" indent="0">
              <a:buNone/>
            </a:pPr>
            <a:endParaRPr lang="en-US"/>
          </a:p>
          <a:p>
            <a:pPr marL="0" indent="0">
              <a:buNone/>
            </a:pPr>
            <a:r>
              <a:rPr lang="en-US"/>
              <a:t>I don’t know much about the world of baseball, but I learned that a successful team has at least 5 pitchers in rotation – and each one starts every 5</a:t>
            </a:r>
            <a:r>
              <a:rPr lang="en-US" baseline="30000"/>
              <a:t>th</a:t>
            </a:r>
            <a:r>
              <a:rPr lang="en-US"/>
              <a:t> game. If there are more pitchers, they would start less often. </a:t>
            </a:r>
          </a:p>
          <a:p>
            <a:pPr marL="0" indent="0">
              <a:buNone/>
            </a:pPr>
            <a:r>
              <a:rPr lang="en-US"/>
              <a:t>Once a pitcher has played a game, they aren’t put on the bench for the rest of the season, rather, they bring them back again for another game on this specified rotation. </a:t>
            </a:r>
          </a:p>
          <a:p>
            <a:pPr marL="0" indent="0">
              <a:buNone/>
            </a:pPr>
            <a:endParaRPr lang="en-US"/>
          </a:p>
          <a:p>
            <a:pPr marL="0" indent="0">
              <a:buNone/>
            </a:pPr>
            <a:r>
              <a:rPr lang="en-US"/>
              <a:t>Nifty, huh?</a:t>
            </a:r>
          </a:p>
          <a:p>
            <a:pPr marL="0" indent="0">
              <a:buNone/>
            </a:pPr>
            <a:endParaRPr lang="en-US"/>
          </a:p>
        </p:txBody>
      </p:sp>
    </p:spTree>
    <p:extLst>
      <p:ext uri="{BB962C8B-B14F-4D97-AF65-F5344CB8AC3E}">
        <p14:creationId xmlns:p14="http://schemas.microsoft.com/office/powerpoint/2010/main" val="2970878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E7D30-8BC6-4798-A0C1-83AAF1AC415C}"/>
              </a:ext>
            </a:extLst>
          </p:cNvPr>
          <p:cNvSpPr>
            <a:spLocks noGrp="1"/>
          </p:cNvSpPr>
          <p:nvPr>
            <p:ph type="title"/>
          </p:nvPr>
        </p:nvSpPr>
        <p:spPr/>
        <p:txBody>
          <a:bodyPr/>
          <a:lstStyle/>
          <a:p>
            <a:r>
              <a:rPr lang="en-US"/>
              <a:t>Rotation – a working definition in Al-Anon</a:t>
            </a:r>
          </a:p>
        </p:txBody>
      </p:sp>
      <p:sp>
        <p:nvSpPr>
          <p:cNvPr id="3" name="Content Placeholder 2">
            <a:extLst>
              <a:ext uri="{FF2B5EF4-FFF2-40B4-BE49-F238E27FC236}">
                <a16:creationId xmlns:a16="http://schemas.microsoft.com/office/drawing/2014/main" id="{E86D9C2E-413C-44C9-B5D2-7A3669419970}"/>
              </a:ext>
            </a:extLst>
          </p:cNvPr>
          <p:cNvSpPr>
            <a:spLocks noGrp="1"/>
          </p:cNvSpPr>
          <p:nvPr>
            <p:ph idx="1"/>
          </p:nvPr>
        </p:nvSpPr>
        <p:spPr>
          <a:xfrm>
            <a:off x="818712" y="2161309"/>
            <a:ext cx="10554574" cy="4378036"/>
          </a:xfrm>
        </p:spPr>
        <p:txBody>
          <a:bodyPr>
            <a:normAutofit/>
          </a:bodyPr>
          <a:lstStyle/>
          <a:p>
            <a:pPr marL="0" indent="0">
              <a:buNone/>
            </a:pPr>
            <a:r>
              <a:rPr lang="en-US" sz="3200"/>
              <a:t>How does rotation work in our program?</a:t>
            </a:r>
          </a:p>
          <a:p>
            <a:pPr marL="0" indent="0">
              <a:buNone/>
            </a:pPr>
            <a:endParaRPr lang="en-US"/>
          </a:p>
          <a:p>
            <a:pPr marL="0" indent="0">
              <a:buNone/>
            </a:pPr>
            <a:r>
              <a:rPr lang="en-US" sz="2400"/>
              <a:t>Examples in our literature and Guidelines suggest that rotation occurs </a:t>
            </a:r>
            <a:r>
              <a:rPr lang="en-US" sz="2400" i="1"/>
              <a:t>within</a:t>
            </a:r>
            <a:r>
              <a:rPr lang="en-US" sz="2400"/>
              <a:t> a specific role.</a:t>
            </a:r>
          </a:p>
          <a:p>
            <a:pPr>
              <a:buFont typeface="Courier New" panose="02070309020205020404" pitchFamily="49" charset="0"/>
              <a:buChar char="o"/>
            </a:pPr>
            <a:r>
              <a:rPr lang="en-US" sz="2400"/>
              <a:t>One way we see this would be in the DR’s role. A DR serves a three year term, and may serve another term if the GRs elect them again. The Service Manual only suggests a DR may serve two terms, not more. (pg. 162 of v2)</a:t>
            </a:r>
          </a:p>
          <a:p>
            <a:pPr marL="0" indent="0">
              <a:buNone/>
            </a:pPr>
            <a:endParaRPr lang="en-US"/>
          </a:p>
          <a:p>
            <a:pPr marL="0" indent="0">
              <a:buNone/>
            </a:pPr>
            <a:r>
              <a:rPr lang="en-US"/>
              <a:t>	</a:t>
            </a:r>
          </a:p>
        </p:txBody>
      </p:sp>
    </p:spTree>
    <p:extLst>
      <p:ext uri="{BB962C8B-B14F-4D97-AF65-F5344CB8AC3E}">
        <p14:creationId xmlns:p14="http://schemas.microsoft.com/office/powerpoint/2010/main" val="606115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C6EF-3333-469F-844D-5CA125294204}"/>
              </a:ext>
            </a:extLst>
          </p:cNvPr>
          <p:cNvSpPr>
            <a:spLocks noGrp="1"/>
          </p:cNvSpPr>
          <p:nvPr>
            <p:ph type="title"/>
          </p:nvPr>
        </p:nvSpPr>
        <p:spPr/>
        <p:txBody>
          <a:bodyPr/>
          <a:lstStyle/>
          <a:p>
            <a:r>
              <a:rPr lang="en-US"/>
              <a:t>Rotation – a working definition in Al-Anon</a:t>
            </a:r>
          </a:p>
        </p:txBody>
      </p:sp>
      <p:sp>
        <p:nvSpPr>
          <p:cNvPr id="3" name="Content Placeholder 2">
            <a:extLst>
              <a:ext uri="{FF2B5EF4-FFF2-40B4-BE49-F238E27FC236}">
                <a16:creationId xmlns:a16="http://schemas.microsoft.com/office/drawing/2014/main" id="{B93ACE3D-A427-4B9A-BD2D-48ECB52E3293}"/>
              </a:ext>
            </a:extLst>
          </p:cNvPr>
          <p:cNvSpPr>
            <a:spLocks noGrp="1"/>
          </p:cNvSpPr>
          <p:nvPr>
            <p:ph idx="1"/>
          </p:nvPr>
        </p:nvSpPr>
        <p:spPr>
          <a:xfrm>
            <a:off x="818712" y="1967344"/>
            <a:ext cx="10554574" cy="4682837"/>
          </a:xfrm>
        </p:spPr>
        <p:txBody>
          <a:bodyPr/>
          <a:lstStyle/>
          <a:p>
            <a:pPr marL="0" indent="0">
              <a:buNone/>
            </a:pPr>
            <a:r>
              <a:rPr lang="en-US" sz="3000"/>
              <a:t>How does rotation work in our program (cont.)?</a:t>
            </a:r>
          </a:p>
          <a:p>
            <a:pPr marL="0" indent="0">
              <a:buNone/>
            </a:pPr>
            <a:endParaRPr lang="en-US"/>
          </a:p>
          <a:p>
            <a:pPr>
              <a:buFont typeface="Courier New" panose="02070309020205020404" pitchFamily="49" charset="0"/>
              <a:buChar char="o"/>
            </a:pPr>
            <a:r>
              <a:rPr lang="en-US" sz="2600"/>
              <a:t>Another way we see this would be in the Trustee’s role. A Trustee may serve for 6 years total, which could be portions of terms or complete terms. They may not serve longer than that. (pg. 179 of The Service Manual v2)</a:t>
            </a:r>
          </a:p>
          <a:p>
            <a:endParaRPr lang="en-US"/>
          </a:p>
        </p:txBody>
      </p:sp>
    </p:spTree>
    <p:extLst>
      <p:ext uri="{BB962C8B-B14F-4D97-AF65-F5344CB8AC3E}">
        <p14:creationId xmlns:p14="http://schemas.microsoft.com/office/powerpoint/2010/main" val="229624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C9F19-5456-4A2A-9E67-00F8A7310842}"/>
              </a:ext>
            </a:extLst>
          </p:cNvPr>
          <p:cNvSpPr>
            <a:spLocks noGrp="1"/>
          </p:cNvSpPr>
          <p:nvPr>
            <p:ph type="title"/>
          </p:nvPr>
        </p:nvSpPr>
        <p:spPr/>
        <p:txBody>
          <a:bodyPr/>
          <a:lstStyle/>
          <a:p>
            <a:r>
              <a:rPr lang="en-US" sz="3600"/>
              <a:t>Oregon Area myths and misunderstandings</a:t>
            </a:r>
          </a:p>
        </p:txBody>
      </p:sp>
      <p:sp>
        <p:nvSpPr>
          <p:cNvPr id="3" name="Content Placeholder 2">
            <a:extLst>
              <a:ext uri="{FF2B5EF4-FFF2-40B4-BE49-F238E27FC236}">
                <a16:creationId xmlns:a16="http://schemas.microsoft.com/office/drawing/2014/main" id="{323A295F-660C-44B7-BB8F-BD04BE2C8ECB}"/>
              </a:ext>
            </a:extLst>
          </p:cNvPr>
          <p:cNvSpPr>
            <a:spLocks noGrp="1"/>
          </p:cNvSpPr>
          <p:nvPr>
            <p:ph idx="1"/>
          </p:nvPr>
        </p:nvSpPr>
        <p:spPr>
          <a:xfrm>
            <a:off x="638603" y="2222287"/>
            <a:ext cx="10554574" cy="4469458"/>
          </a:xfrm>
        </p:spPr>
        <p:txBody>
          <a:bodyPr>
            <a:noAutofit/>
          </a:bodyPr>
          <a:lstStyle/>
          <a:p>
            <a:pPr marL="0" indent="0">
              <a:buNone/>
            </a:pPr>
            <a:r>
              <a:rPr lang="en-US" sz="2600" u="sng"/>
              <a:t>Myth:</a:t>
            </a:r>
          </a:p>
          <a:p>
            <a:pPr marL="0" indent="0">
              <a:buNone/>
            </a:pPr>
            <a:r>
              <a:rPr lang="en-US" sz="2600"/>
              <a:t>“When someone serves at the Area level for too long, that’s dominance.”</a:t>
            </a:r>
          </a:p>
          <a:p>
            <a:pPr marL="0" indent="0">
              <a:buNone/>
            </a:pPr>
            <a:endParaRPr lang="en-US" sz="2600"/>
          </a:p>
          <a:p>
            <a:pPr marL="0" indent="0">
              <a:buNone/>
            </a:pPr>
            <a:r>
              <a:rPr lang="en-US" sz="2600" u="sng"/>
              <a:t>Myth busted:</a:t>
            </a:r>
          </a:p>
          <a:p>
            <a:pPr marL="0" indent="0">
              <a:buNone/>
            </a:pPr>
            <a:r>
              <a:rPr lang="en-US" sz="2600"/>
              <a:t>There is no WSO reference that equates dominance with long term service at any particular level. Discussions of dominance pertain to monopolizing a particular role beyond the two term limit. That is why no more than two terms are suggested in succession.</a:t>
            </a:r>
          </a:p>
        </p:txBody>
      </p:sp>
    </p:spTree>
    <p:extLst>
      <p:ext uri="{BB962C8B-B14F-4D97-AF65-F5344CB8AC3E}">
        <p14:creationId xmlns:p14="http://schemas.microsoft.com/office/powerpoint/2010/main" val="2594926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DCB35-BE88-4DDA-AA17-76BD404269E0}"/>
              </a:ext>
            </a:extLst>
          </p:cNvPr>
          <p:cNvSpPr>
            <a:spLocks noGrp="1"/>
          </p:cNvSpPr>
          <p:nvPr>
            <p:ph type="title"/>
          </p:nvPr>
        </p:nvSpPr>
        <p:spPr/>
        <p:txBody>
          <a:bodyPr/>
          <a:lstStyle/>
          <a:p>
            <a:r>
              <a:rPr lang="en-US" sz="3600"/>
              <a:t>Oregon Area myths and misunderstandings</a:t>
            </a:r>
          </a:p>
        </p:txBody>
      </p:sp>
      <p:sp>
        <p:nvSpPr>
          <p:cNvPr id="3" name="Content Placeholder 2">
            <a:extLst>
              <a:ext uri="{FF2B5EF4-FFF2-40B4-BE49-F238E27FC236}">
                <a16:creationId xmlns:a16="http://schemas.microsoft.com/office/drawing/2014/main" id="{07AC1D2F-7174-4AAE-8D22-D1BC9F01A2EC}"/>
              </a:ext>
            </a:extLst>
          </p:cNvPr>
          <p:cNvSpPr>
            <a:spLocks noGrp="1"/>
          </p:cNvSpPr>
          <p:nvPr>
            <p:ph idx="1"/>
          </p:nvPr>
        </p:nvSpPr>
        <p:spPr>
          <a:xfrm>
            <a:off x="818712" y="2133600"/>
            <a:ext cx="10554574" cy="5250873"/>
          </a:xfrm>
        </p:spPr>
        <p:txBody>
          <a:bodyPr>
            <a:noAutofit/>
          </a:bodyPr>
          <a:lstStyle/>
          <a:p>
            <a:pPr marL="0" indent="0">
              <a:buNone/>
            </a:pPr>
            <a:r>
              <a:rPr lang="en-US" sz="2200" u="sng"/>
              <a:t>Misunderstanding:</a:t>
            </a:r>
          </a:p>
          <a:p>
            <a:pPr marL="0" indent="0">
              <a:buNone/>
            </a:pPr>
            <a:r>
              <a:rPr lang="en-US" sz="2200"/>
              <a:t>“It’s selfish for the same people to keep standing for positions within the AWSC. Longtimers only do that so they can vote and push their own agenda.”</a:t>
            </a:r>
          </a:p>
          <a:p>
            <a:pPr marL="0" indent="0">
              <a:buNone/>
            </a:pPr>
            <a:endParaRPr lang="en-US" sz="2200"/>
          </a:p>
          <a:p>
            <a:pPr marL="0" indent="0">
              <a:buNone/>
            </a:pPr>
            <a:r>
              <a:rPr lang="en-US" sz="2200" u="sng"/>
              <a:t>Misunderstanding busted:</a:t>
            </a:r>
          </a:p>
          <a:p>
            <a:pPr marL="0" indent="0">
              <a:buNone/>
            </a:pPr>
            <a:r>
              <a:rPr lang="en-US" sz="2200"/>
              <a:t>People who understand recovery know that service is the key. You have to stand for positions to stay engaged in service. Each voting member at the AWSC gets one vote per motino. If there are 30 of us voting, 16 people or more would all have to have the same exact agenda for an item to pass. I don’t know 16 people who agree with me. I don’t know 16 people who agree with each other, period. </a:t>
            </a:r>
            <a:r>
              <a:rPr lang="en-US" sz="2200">
                <a:sym typeface="Wingdings" panose="05000000000000000000" pitchFamily="2" charset="2"/>
              </a:rPr>
              <a:t></a:t>
            </a:r>
            <a:endParaRPr lang="en-US" sz="2200"/>
          </a:p>
          <a:p>
            <a:endParaRPr lang="en-US" sz="2600"/>
          </a:p>
        </p:txBody>
      </p:sp>
    </p:spTree>
    <p:extLst>
      <p:ext uri="{BB962C8B-B14F-4D97-AF65-F5344CB8AC3E}">
        <p14:creationId xmlns:p14="http://schemas.microsoft.com/office/powerpoint/2010/main" val="4272075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8A305-B90F-4EE1-9210-1F31112FAF37}"/>
              </a:ext>
            </a:extLst>
          </p:cNvPr>
          <p:cNvSpPr>
            <a:spLocks noGrp="1"/>
          </p:cNvSpPr>
          <p:nvPr>
            <p:ph type="title"/>
          </p:nvPr>
        </p:nvSpPr>
        <p:spPr/>
        <p:txBody>
          <a:bodyPr/>
          <a:lstStyle/>
          <a:p>
            <a:r>
              <a:rPr lang="en-US"/>
              <a:t>What does it all mean?</a:t>
            </a:r>
          </a:p>
        </p:txBody>
      </p:sp>
      <p:sp>
        <p:nvSpPr>
          <p:cNvPr id="3" name="Content Placeholder 2">
            <a:extLst>
              <a:ext uri="{FF2B5EF4-FFF2-40B4-BE49-F238E27FC236}">
                <a16:creationId xmlns:a16="http://schemas.microsoft.com/office/drawing/2014/main" id="{F3BCBC4F-D547-4B26-9FE6-5E42000ED798}"/>
              </a:ext>
            </a:extLst>
          </p:cNvPr>
          <p:cNvSpPr>
            <a:spLocks noGrp="1"/>
          </p:cNvSpPr>
          <p:nvPr>
            <p:ph idx="1"/>
          </p:nvPr>
        </p:nvSpPr>
        <p:spPr>
          <a:xfrm>
            <a:off x="818712" y="2222287"/>
            <a:ext cx="10554574" cy="4441749"/>
          </a:xfrm>
        </p:spPr>
        <p:txBody>
          <a:bodyPr>
            <a:normAutofit/>
          </a:bodyPr>
          <a:lstStyle/>
          <a:p>
            <a:pPr marL="0" indent="0">
              <a:buNone/>
            </a:pPr>
            <a:r>
              <a:rPr lang="en-US" sz="3000"/>
              <a:t>I have heard people say things similar to what I just covered. When I hear those things, I ask myself if I’m part of the perceived problem, since I’ve been coming to Assemblies for over 10 years in varying capacities (half of my time as a GR and the other half as DR, Coordinator and Delegate).</a:t>
            </a:r>
          </a:p>
        </p:txBody>
      </p:sp>
    </p:spTree>
    <p:extLst>
      <p:ext uri="{BB962C8B-B14F-4D97-AF65-F5344CB8AC3E}">
        <p14:creationId xmlns:p14="http://schemas.microsoft.com/office/powerpoint/2010/main" val="249802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9E5ED-DE9A-4AEE-AB5F-F7348418B6B4}"/>
              </a:ext>
            </a:extLst>
          </p:cNvPr>
          <p:cNvSpPr>
            <a:spLocks noGrp="1"/>
          </p:cNvSpPr>
          <p:nvPr>
            <p:ph type="title"/>
          </p:nvPr>
        </p:nvSpPr>
        <p:spPr>
          <a:xfrm>
            <a:off x="401782" y="447188"/>
            <a:ext cx="11430000" cy="970450"/>
          </a:xfrm>
        </p:spPr>
        <p:txBody>
          <a:bodyPr/>
          <a:lstStyle/>
          <a:p>
            <a:r>
              <a:rPr lang="en-US"/>
              <a:t>As we approach our November elections…</a:t>
            </a:r>
          </a:p>
        </p:txBody>
      </p:sp>
      <p:sp>
        <p:nvSpPr>
          <p:cNvPr id="3" name="Content Placeholder 2">
            <a:extLst>
              <a:ext uri="{FF2B5EF4-FFF2-40B4-BE49-F238E27FC236}">
                <a16:creationId xmlns:a16="http://schemas.microsoft.com/office/drawing/2014/main" id="{83C53FAB-0DBF-4CE3-8523-1B8523982CDB}"/>
              </a:ext>
            </a:extLst>
          </p:cNvPr>
          <p:cNvSpPr>
            <a:spLocks noGrp="1"/>
          </p:cNvSpPr>
          <p:nvPr>
            <p:ph idx="1"/>
          </p:nvPr>
        </p:nvSpPr>
        <p:spPr>
          <a:xfrm>
            <a:off x="818712" y="2840182"/>
            <a:ext cx="10554574" cy="3754582"/>
          </a:xfrm>
        </p:spPr>
        <p:txBody>
          <a:bodyPr>
            <a:normAutofit/>
          </a:bodyPr>
          <a:lstStyle/>
          <a:p>
            <a:pPr marL="0" indent="0">
              <a:buNone/>
            </a:pPr>
            <a:r>
              <a:rPr lang="en-US" sz="4000"/>
              <a:t>and update our elections policies,</a:t>
            </a:r>
          </a:p>
          <a:p>
            <a:pPr marL="0" indent="0">
              <a:buNone/>
            </a:pPr>
            <a:endParaRPr lang="en-US" sz="4000"/>
          </a:p>
          <a:p>
            <a:pPr marL="0" indent="0">
              <a:buNone/>
            </a:pPr>
            <a:r>
              <a:rPr lang="en-US" sz="4000"/>
              <a:t>we find ourselves talking about our Area process and rotation of leadership quite a bit</a:t>
            </a:r>
          </a:p>
          <a:p>
            <a:pPr marL="0" indent="0">
              <a:buNone/>
            </a:pPr>
            <a:endParaRPr lang="en-US" sz="3000"/>
          </a:p>
          <a:p>
            <a:pPr marL="0" indent="0">
              <a:buNone/>
            </a:pPr>
            <a:endParaRPr lang="en-US" sz="3000"/>
          </a:p>
        </p:txBody>
      </p:sp>
    </p:spTree>
    <p:extLst>
      <p:ext uri="{BB962C8B-B14F-4D97-AF65-F5344CB8AC3E}">
        <p14:creationId xmlns:p14="http://schemas.microsoft.com/office/powerpoint/2010/main" val="3737424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F4C4-BCA6-434B-A2C8-89C4A88CCC78}"/>
              </a:ext>
            </a:extLst>
          </p:cNvPr>
          <p:cNvSpPr>
            <a:spLocks noGrp="1"/>
          </p:cNvSpPr>
          <p:nvPr>
            <p:ph type="title"/>
          </p:nvPr>
        </p:nvSpPr>
        <p:spPr/>
        <p:txBody>
          <a:bodyPr/>
          <a:lstStyle/>
          <a:p>
            <a:r>
              <a:rPr lang="en-US"/>
              <a:t>Finding unity…</a:t>
            </a:r>
          </a:p>
        </p:txBody>
      </p:sp>
      <p:sp>
        <p:nvSpPr>
          <p:cNvPr id="3" name="Content Placeholder 2">
            <a:extLst>
              <a:ext uri="{FF2B5EF4-FFF2-40B4-BE49-F238E27FC236}">
                <a16:creationId xmlns:a16="http://schemas.microsoft.com/office/drawing/2014/main" id="{DD2DECC4-F510-4B1F-9235-5972D9FF473F}"/>
              </a:ext>
            </a:extLst>
          </p:cNvPr>
          <p:cNvSpPr>
            <a:spLocks noGrp="1"/>
          </p:cNvSpPr>
          <p:nvPr>
            <p:ph idx="1"/>
          </p:nvPr>
        </p:nvSpPr>
        <p:spPr>
          <a:xfrm>
            <a:off x="818712" y="1565563"/>
            <a:ext cx="10554574" cy="5805055"/>
          </a:xfrm>
        </p:spPr>
        <p:txBody>
          <a:bodyPr>
            <a:normAutofit/>
          </a:bodyPr>
          <a:lstStyle/>
          <a:p>
            <a:pPr marL="0" indent="0">
              <a:buNone/>
            </a:pPr>
            <a:r>
              <a:rPr lang="en-US" sz="2400"/>
              <a:t>I invite you to study the Service Manual, the Guidelines on the WSO website, our Traditions and Concepts, and our Spiritual Principles (which can be found in our literature and in discussions on the WSO website). </a:t>
            </a:r>
          </a:p>
          <a:p>
            <a:pPr marL="0" indent="0">
              <a:buNone/>
            </a:pPr>
            <a:endParaRPr lang="en-US" sz="2400"/>
          </a:p>
          <a:p>
            <a:pPr marL="0" indent="0">
              <a:buNone/>
            </a:pPr>
            <a:r>
              <a:rPr lang="en-US" sz="2400"/>
              <a:t>I invite you to have dialogue with me and with each other. We will have breakouts later today, and there will be time to discuss some of this if each group decides to.</a:t>
            </a:r>
          </a:p>
          <a:p>
            <a:pPr marL="0" indent="0">
              <a:buNone/>
            </a:pPr>
            <a:endParaRPr lang="en-US" sz="2400"/>
          </a:p>
          <a:p>
            <a:pPr marL="0" indent="0">
              <a:buNone/>
            </a:pPr>
            <a:r>
              <a:rPr lang="en-US" sz="2400" b="1"/>
              <a:t>If we can agree on a definition for “rotation of leadership”, we can move forward in November </a:t>
            </a:r>
            <a:r>
              <a:rPr lang="en-US" sz="2400" b="1" i="1"/>
              <a:t>as an Area</a:t>
            </a:r>
            <a:r>
              <a:rPr lang="en-US" sz="2400" b="1"/>
              <a:t>, and not as individuals.</a:t>
            </a:r>
          </a:p>
        </p:txBody>
      </p:sp>
    </p:spTree>
    <p:extLst>
      <p:ext uri="{BB962C8B-B14F-4D97-AF65-F5344CB8AC3E}">
        <p14:creationId xmlns:p14="http://schemas.microsoft.com/office/powerpoint/2010/main" val="2188600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5593A-4D2E-419E-83BB-075368DF444D}"/>
              </a:ext>
            </a:extLst>
          </p:cNvPr>
          <p:cNvSpPr>
            <a:spLocks noGrp="1"/>
          </p:cNvSpPr>
          <p:nvPr>
            <p:ph idx="1"/>
          </p:nvPr>
        </p:nvSpPr>
        <p:spPr>
          <a:xfrm>
            <a:off x="818712" y="-706581"/>
            <a:ext cx="10554574" cy="8188036"/>
          </a:xfrm>
        </p:spPr>
        <p:txBody>
          <a:bodyPr>
            <a:normAutofit/>
          </a:bodyPr>
          <a:lstStyle/>
          <a:p>
            <a:pPr marL="0" indent="0">
              <a:buNone/>
            </a:pPr>
            <a:r>
              <a:rPr lang="en-US" sz="2200"/>
              <a:t>I long for that kind of unity with you. My heart tires of hearing fighting words from members, and listening to attendees at Area meetings belittle the dedication of our long time members in service.</a:t>
            </a:r>
          </a:p>
          <a:p>
            <a:pPr marL="0" indent="0">
              <a:buNone/>
            </a:pPr>
            <a:endParaRPr lang="en-US" sz="2200"/>
          </a:p>
          <a:p>
            <a:pPr marL="0" indent="0">
              <a:buNone/>
            </a:pPr>
            <a:endParaRPr lang="en-US" sz="2200"/>
          </a:p>
          <a:p>
            <a:pPr marL="0" indent="0">
              <a:buNone/>
            </a:pPr>
            <a:r>
              <a:rPr lang="en-US" sz="2200"/>
              <a:t>Our meetings are created to be equitable – every voice that has a vote, counts. GRs, you primarily decide the direction of our Area. The AWSC makes decisions on policy, but </a:t>
            </a:r>
            <a:r>
              <a:rPr lang="en-US" sz="2200" b="1" i="1"/>
              <a:t>you</a:t>
            </a:r>
            <a:r>
              <a:rPr lang="en-US" sz="2200" i="1"/>
              <a:t> </a:t>
            </a:r>
            <a:r>
              <a:rPr lang="en-US" sz="2200"/>
              <a:t>chart our course into the unknown. </a:t>
            </a:r>
          </a:p>
          <a:p>
            <a:pPr marL="0" indent="0">
              <a:buNone/>
            </a:pPr>
            <a:endParaRPr lang="en-US" sz="2200"/>
          </a:p>
          <a:p>
            <a:pPr marL="0" indent="0">
              <a:buNone/>
            </a:pPr>
            <a:r>
              <a:rPr lang="en-US" sz="2200"/>
              <a:t>We are in this as a family. Please make your vote count this November by choosing the candidate that you believe will be the best person for that position. Consider all the angles. Pray. Prepare before you arrive. Use wisdom. And - trust the person on your right and the person on your left. </a:t>
            </a:r>
          </a:p>
          <a:p>
            <a:pPr marL="0" indent="0">
              <a:buNone/>
            </a:pPr>
            <a:r>
              <a:rPr lang="en-US" sz="2200"/>
              <a:t>Let’s move forward…</a:t>
            </a:r>
            <a:r>
              <a:rPr lang="en-US" sz="2200" i="1"/>
              <a:t>together</a:t>
            </a:r>
            <a:r>
              <a:rPr lang="en-US" sz="2200"/>
              <a:t>.</a:t>
            </a:r>
          </a:p>
          <a:p>
            <a:pPr marL="0" indent="0">
              <a:buNone/>
            </a:pPr>
            <a:r>
              <a:rPr lang="en-US" sz="1600"/>
              <a:t>(As always, thank you for letting me be your Delegate. I love all of you.)</a:t>
            </a:r>
          </a:p>
        </p:txBody>
      </p:sp>
    </p:spTree>
    <p:extLst>
      <p:ext uri="{BB962C8B-B14F-4D97-AF65-F5344CB8AC3E}">
        <p14:creationId xmlns:p14="http://schemas.microsoft.com/office/powerpoint/2010/main" val="95406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58BA6-FBCE-4661-BCF6-119B7F5FAE8A}"/>
              </a:ext>
            </a:extLst>
          </p:cNvPr>
          <p:cNvSpPr>
            <a:spLocks noGrp="1"/>
          </p:cNvSpPr>
          <p:nvPr>
            <p:ph type="title"/>
          </p:nvPr>
        </p:nvSpPr>
        <p:spPr/>
        <p:txBody>
          <a:bodyPr/>
          <a:lstStyle/>
          <a:p>
            <a:r>
              <a:rPr lang="en-US"/>
              <a:t>So with those questions in mind…			</a:t>
            </a:r>
          </a:p>
        </p:txBody>
      </p:sp>
      <p:sp>
        <p:nvSpPr>
          <p:cNvPr id="3" name="Content Placeholder 2">
            <a:extLst>
              <a:ext uri="{FF2B5EF4-FFF2-40B4-BE49-F238E27FC236}">
                <a16:creationId xmlns:a16="http://schemas.microsoft.com/office/drawing/2014/main" id="{CF3C5767-3FCB-4726-ACBA-4E2C46B40D04}"/>
              </a:ext>
            </a:extLst>
          </p:cNvPr>
          <p:cNvSpPr>
            <a:spLocks noGrp="1"/>
          </p:cNvSpPr>
          <p:nvPr>
            <p:ph idx="1"/>
          </p:nvPr>
        </p:nvSpPr>
        <p:spPr>
          <a:xfrm>
            <a:off x="818712" y="2222287"/>
            <a:ext cx="10554574" cy="4188525"/>
          </a:xfrm>
        </p:spPr>
        <p:txBody>
          <a:bodyPr>
            <a:normAutofit/>
          </a:bodyPr>
          <a:lstStyle/>
          <a:p>
            <a:pPr marL="0" indent="0">
              <a:buNone/>
            </a:pPr>
            <a:r>
              <a:rPr lang="en-US" sz="5000"/>
              <a:t>Let’s briefly talk about rotation of leadership…</a:t>
            </a:r>
          </a:p>
        </p:txBody>
      </p:sp>
    </p:spTree>
    <p:extLst>
      <p:ext uri="{BB962C8B-B14F-4D97-AF65-F5344CB8AC3E}">
        <p14:creationId xmlns:p14="http://schemas.microsoft.com/office/powerpoint/2010/main" val="960526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4253-7DCB-434A-8073-98813D386ED1}"/>
              </a:ext>
            </a:extLst>
          </p:cNvPr>
          <p:cNvSpPr>
            <a:spLocks noGrp="1"/>
          </p:cNvSpPr>
          <p:nvPr>
            <p:ph type="title"/>
          </p:nvPr>
        </p:nvSpPr>
        <p:spPr>
          <a:xfrm>
            <a:off x="96983" y="447188"/>
            <a:ext cx="11970326" cy="970450"/>
          </a:xfrm>
        </p:spPr>
        <p:txBody>
          <a:bodyPr/>
          <a:lstStyle/>
          <a:p>
            <a:r>
              <a:rPr lang="en-US"/>
              <a:t>Let’s define Rotation of Leadership: PART ONE</a:t>
            </a:r>
          </a:p>
        </p:txBody>
      </p:sp>
      <p:sp>
        <p:nvSpPr>
          <p:cNvPr id="3" name="Content Placeholder 2">
            <a:extLst>
              <a:ext uri="{FF2B5EF4-FFF2-40B4-BE49-F238E27FC236}">
                <a16:creationId xmlns:a16="http://schemas.microsoft.com/office/drawing/2014/main" id="{21B6BF19-6345-4A64-80D7-3EEDB1631FD4}"/>
              </a:ext>
            </a:extLst>
          </p:cNvPr>
          <p:cNvSpPr>
            <a:spLocks noGrp="1"/>
          </p:cNvSpPr>
          <p:nvPr>
            <p:ph idx="1"/>
          </p:nvPr>
        </p:nvSpPr>
        <p:spPr>
          <a:xfrm>
            <a:off x="818712" y="2992582"/>
            <a:ext cx="10554574" cy="2866216"/>
          </a:xfrm>
        </p:spPr>
        <p:txBody>
          <a:bodyPr>
            <a:normAutofit/>
          </a:bodyPr>
          <a:lstStyle/>
          <a:p>
            <a:pPr marL="0" indent="0">
              <a:buNone/>
            </a:pPr>
            <a:r>
              <a:rPr lang="en-US" sz="4200"/>
              <a:t>Rotation of leadership is:  ?</a:t>
            </a:r>
          </a:p>
          <a:p>
            <a:pPr marL="0" indent="0">
              <a:buNone/>
            </a:pPr>
            <a:endParaRPr lang="en-US" sz="3400"/>
          </a:p>
        </p:txBody>
      </p:sp>
    </p:spTree>
    <p:extLst>
      <p:ext uri="{BB962C8B-B14F-4D97-AF65-F5344CB8AC3E}">
        <p14:creationId xmlns:p14="http://schemas.microsoft.com/office/powerpoint/2010/main" val="1331899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3E461-4A6C-48A0-BCB8-36DCDFF484D5}"/>
              </a:ext>
            </a:extLst>
          </p:cNvPr>
          <p:cNvSpPr>
            <a:spLocks noGrp="1"/>
          </p:cNvSpPr>
          <p:nvPr>
            <p:ph type="title"/>
          </p:nvPr>
        </p:nvSpPr>
        <p:spPr/>
        <p:txBody>
          <a:bodyPr/>
          <a:lstStyle/>
          <a:p>
            <a:r>
              <a:rPr lang="en-US"/>
              <a:t>Let’s define Rotation of Leadership</a:t>
            </a:r>
          </a:p>
        </p:txBody>
      </p:sp>
      <p:sp>
        <p:nvSpPr>
          <p:cNvPr id="3" name="Content Placeholder 2">
            <a:extLst>
              <a:ext uri="{FF2B5EF4-FFF2-40B4-BE49-F238E27FC236}">
                <a16:creationId xmlns:a16="http://schemas.microsoft.com/office/drawing/2014/main" id="{BC412BD0-2065-4950-A918-293CC067FA21}"/>
              </a:ext>
            </a:extLst>
          </p:cNvPr>
          <p:cNvSpPr>
            <a:spLocks noGrp="1"/>
          </p:cNvSpPr>
          <p:nvPr>
            <p:ph idx="1"/>
          </p:nvPr>
        </p:nvSpPr>
        <p:spPr>
          <a:xfrm>
            <a:off x="818712" y="3006436"/>
            <a:ext cx="10554574" cy="2852362"/>
          </a:xfrm>
        </p:spPr>
        <p:txBody>
          <a:bodyPr/>
          <a:lstStyle/>
          <a:p>
            <a:pPr marL="0" indent="0">
              <a:buNone/>
            </a:pPr>
            <a:r>
              <a:rPr lang="en-US" sz="3600"/>
              <a:t>There is no static definition in our Service Manual! So maybe the better question is…</a:t>
            </a:r>
          </a:p>
          <a:p>
            <a:endParaRPr lang="en-US"/>
          </a:p>
        </p:txBody>
      </p:sp>
    </p:spTree>
    <p:extLst>
      <p:ext uri="{BB962C8B-B14F-4D97-AF65-F5344CB8AC3E}">
        <p14:creationId xmlns:p14="http://schemas.microsoft.com/office/powerpoint/2010/main" val="3462464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FFA6C-8B20-4512-87B5-B4824D443F2A}"/>
              </a:ext>
            </a:extLst>
          </p:cNvPr>
          <p:cNvSpPr>
            <a:spLocks noGrp="1"/>
          </p:cNvSpPr>
          <p:nvPr>
            <p:ph type="title"/>
          </p:nvPr>
        </p:nvSpPr>
        <p:spPr>
          <a:xfrm>
            <a:off x="651163" y="360218"/>
            <a:ext cx="10945091" cy="831273"/>
          </a:xfrm>
        </p:spPr>
        <p:txBody>
          <a:bodyPr/>
          <a:lstStyle/>
          <a:p>
            <a:r>
              <a:rPr lang="en-US" sz="3600"/>
              <a:t>What do we know about Rotation of Leadership?</a:t>
            </a:r>
          </a:p>
        </p:txBody>
      </p:sp>
      <p:sp>
        <p:nvSpPr>
          <p:cNvPr id="3" name="Content Placeholder 2">
            <a:extLst>
              <a:ext uri="{FF2B5EF4-FFF2-40B4-BE49-F238E27FC236}">
                <a16:creationId xmlns:a16="http://schemas.microsoft.com/office/drawing/2014/main" id="{ACE02752-A6C5-4E88-895F-7F3BC95C256B}"/>
              </a:ext>
            </a:extLst>
          </p:cNvPr>
          <p:cNvSpPr>
            <a:spLocks noGrp="1"/>
          </p:cNvSpPr>
          <p:nvPr>
            <p:ph idx="1"/>
          </p:nvPr>
        </p:nvSpPr>
        <p:spPr>
          <a:xfrm>
            <a:off x="818712" y="2867890"/>
            <a:ext cx="10554574" cy="3990109"/>
          </a:xfrm>
        </p:spPr>
        <p:txBody>
          <a:bodyPr>
            <a:normAutofit/>
          </a:bodyPr>
          <a:lstStyle/>
          <a:p>
            <a:r>
              <a:rPr lang="en-US" sz="2400"/>
              <a:t>It does appear in our Service Manual: It’s mentioned in the Three Obstacles to Success in Al-Anon (pg 22 in 2018-2021 Service Manual v.2)</a:t>
            </a:r>
          </a:p>
          <a:p>
            <a:r>
              <a:rPr lang="en-US" sz="2400"/>
              <a:t>It’s also found under the heading “Group Problems and Solutions” (pg. 52 in 2018-2021 Service Manual v.2)</a:t>
            </a:r>
          </a:p>
          <a:p>
            <a:pPr marL="457200" lvl="1" indent="0">
              <a:buNone/>
            </a:pPr>
            <a:endParaRPr lang="en-US" sz="2200"/>
          </a:p>
          <a:p>
            <a:r>
              <a:rPr lang="en-US" sz="2400"/>
              <a:t>It is always mentioned alongside the behaviour of </a:t>
            </a:r>
            <a:r>
              <a:rPr lang="en-US" sz="2400">
                <a:solidFill>
                  <a:srgbClr val="E6E6E6"/>
                </a:solidFill>
              </a:rPr>
              <a:t>Dominance</a:t>
            </a:r>
            <a:r>
              <a:rPr lang="en-US" sz="2400"/>
              <a:t> (which we’ll look at next)</a:t>
            </a:r>
          </a:p>
          <a:p>
            <a:pPr marL="0" indent="0">
              <a:buNone/>
            </a:pPr>
            <a:endParaRPr lang="en-US"/>
          </a:p>
          <a:p>
            <a:endParaRPr lang="en-US"/>
          </a:p>
        </p:txBody>
      </p:sp>
    </p:spTree>
    <p:extLst>
      <p:ext uri="{BB962C8B-B14F-4D97-AF65-F5344CB8AC3E}">
        <p14:creationId xmlns:p14="http://schemas.microsoft.com/office/powerpoint/2010/main" val="1235817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A871D-1437-493C-A1D1-507509D54D5C}"/>
              </a:ext>
            </a:extLst>
          </p:cNvPr>
          <p:cNvSpPr>
            <a:spLocks noGrp="1"/>
          </p:cNvSpPr>
          <p:nvPr>
            <p:ph type="title"/>
          </p:nvPr>
        </p:nvSpPr>
        <p:spPr/>
        <p:txBody>
          <a:bodyPr/>
          <a:lstStyle/>
          <a:p>
            <a:r>
              <a:rPr lang="en-US"/>
              <a:t>What else do we know?</a:t>
            </a:r>
          </a:p>
        </p:txBody>
      </p:sp>
      <p:sp>
        <p:nvSpPr>
          <p:cNvPr id="3" name="Content Placeholder 2">
            <a:extLst>
              <a:ext uri="{FF2B5EF4-FFF2-40B4-BE49-F238E27FC236}">
                <a16:creationId xmlns:a16="http://schemas.microsoft.com/office/drawing/2014/main" id="{7F614CB5-0E59-4B6E-B750-6E0CD88D5320}"/>
              </a:ext>
            </a:extLst>
          </p:cNvPr>
          <p:cNvSpPr>
            <a:spLocks noGrp="1"/>
          </p:cNvSpPr>
          <p:nvPr>
            <p:ph idx="1"/>
          </p:nvPr>
        </p:nvSpPr>
        <p:spPr>
          <a:xfrm>
            <a:off x="818712" y="2064327"/>
            <a:ext cx="10554574" cy="4655128"/>
          </a:xfrm>
        </p:spPr>
        <p:txBody>
          <a:bodyPr>
            <a:normAutofit/>
          </a:bodyPr>
          <a:lstStyle/>
          <a:p>
            <a:r>
              <a:rPr lang="en-US" sz="3400"/>
              <a:t>It’s a spiritual principle of Al-Anon </a:t>
            </a:r>
          </a:p>
          <a:p>
            <a:pPr marL="0" indent="0">
              <a:buNone/>
            </a:pPr>
            <a:endParaRPr lang="en-US" sz="3400"/>
          </a:p>
          <a:p>
            <a:pPr marL="0" indent="0">
              <a:buNone/>
            </a:pPr>
            <a:r>
              <a:rPr lang="en-US" sz="3400"/>
              <a:t>So… how does Al-Anon define what spirituality is?</a:t>
            </a:r>
          </a:p>
          <a:p>
            <a:pPr lvl="1"/>
            <a:endParaRPr lang="en-US" sz="3400"/>
          </a:p>
          <a:p>
            <a:pPr marL="457200" lvl="1" indent="0">
              <a:buNone/>
            </a:pPr>
            <a:r>
              <a:rPr lang="en-US" sz="3400"/>
              <a:t>It doesn’t. We each define it for ourselves.</a:t>
            </a:r>
          </a:p>
        </p:txBody>
      </p:sp>
    </p:spTree>
    <p:extLst>
      <p:ext uri="{BB962C8B-B14F-4D97-AF65-F5344CB8AC3E}">
        <p14:creationId xmlns:p14="http://schemas.microsoft.com/office/powerpoint/2010/main" val="913619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5BB2D-2DC6-4600-B6B6-269D4305B9AA}"/>
              </a:ext>
            </a:extLst>
          </p:cNvPr>
          <p:cNvSpPr>
            <a:spLocks noGrp="1"/>
          </p:cNvSpPr>
          <p:nvPr>
            <p:ph type="title"/>
          </p:nvPr>
        </p:nvSpPr>
        <p:spPr/>
        <p:txBody>
          <a:bodyPr/>
          <a:lstStyle/>
          <a:p>
            <a:r>
              <a:rPr lang="en-US"/>
              <a:t>So if there is no definintion…</a:t>
            </a:r>
          </a:p>
        </p:txBody>
      </p:sp>
      <p:sp>
        <p:nvSpPr>
          <p:cNvPr id="3" name="Content Placeholder 2">
            <a:extLst>
              <a:ext uri="{FF2B5EF4-FFF2-40B4-BE49-F238E27FC236}">
                <a16:creationId xmlns:a16="http://schemas.microsoft.com/office/drawing/2014/main" id="{D2602862-9B12-450D-A0BF-47C09075259F}"/>
              </a:ext>
            </a:extLst>
          </p:cNvPr>
          <p:cNvSpPr>
            <a:spLocks noGrp="1"/>
          </p:cNvSpPr>
          <p:nvPr>
            <p:ph idx="1"/>
          </p:nvPr>
        </p:nvSpPr>
        <p:spPr>
          <a:xfrm>
            <a:off x="818712" y="2222287"/>
            <a:ext cx="10554574" cy="4469458"/>
          </a:xfrm>
        </p:spPr>
        <p:txBody>
          <a:bodyPr>
            <a:normAutofit/>
          </a:bodyPr>
          <a:lstStyle/>
          <a:p>
            <a:pPr marL="0" indent="0">
              <a:buNone/>
            </a:pPr>
            <a:r>
              <a:rPr lang="en-US" sz="4600"/>
              <a:t>We have to work with what we know 							</a:t>
            </a:r>
          </a:p>
          <a:p>
            <a:pPr marL="0" indent="0">
              <a:buNone/>
            </a:pPr>
            <a:r>
              <a:rPr lang="en-US" sz="4600"/>
              <a:t>									AND </a:t>
            </a:r>
          </a:p>
          <a:p>
            <a:pPr marL="0" indent="0">
              <a:buNone/>
            </a:pPr>
            <a:r>
              <a:rPr lang="en-US" sz="4600"/>
              <a:t>accept that each of us define things a little bit differently.</a:t>
            </a:r>
          </a:p>
        </p:txBody>
      </p:sp>
    </p:spTree>
    <p:extLst>
      <p:ext uri="{BB962C8B-B14F-4D97-AF65-F5344CB8AC3E}">
        <p14:creationId xmlns:p14="http://schemas.microsoft.com/office/powerpoint/2010/main" val="34949921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43275</TotalTime>
  <Words>1835</Words>
  <Application>Microsoft Office PowerPoint</Application>
  <PresentationFormat>Widescreen</PresentationFormat>
  <Paragraphs>144</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Century Gothic</vt:lpstr>
      <vt:lpstr>Courier New</vt:lpstr>
      <vt:lpstr>Wingdings 2</vt:lpstr>
      <vt:lpstr>Quotable</vt:lpstr>
      <vt:lpstr>Rotation of Leadership and Elections: A two parter</vt:lpstr>
      <vt:lpstr>I have been asked recently…</vt:lpstr>
      <vt:lpstr>As we approach our November elections…</vt:lpstr>
      <vt:lpstr>So with those questions in mind…   </vt:lpstr>
      <vt:lpstr>Let’s define Rotation of Leadership: PART ONE</vt:lpstr>
      <vt:lpstr>Let’s define Rotation of Leadership</vt:lpstr>
      <vt:lpstr>What do we know about Rotation of Leadership?</vt:lpstr>
      <vt:lpstr>What else do we know?</vt:lpstr>
      <vt:lpstr>So if there is no definintion…</vt:lpstr>
      <vt:lpstr>Dominance, Round One</vt:lpstr>
      <vt:lpstr>Dominance, Round One </vt:lpstr>
      <vt:lpstr>Takeaway</vt:lpstr>
      <vt:lpstr>Dominance, Round Two</vt:lpstr>
      <vt:lpstr>Dominance, Round Two </vt:lpstr>
      <vt:lpstr>Dominance, Round Two</vt:lpstr>
      <vt:lpstr>Takeaway</vt:lpstr>
      <vt:lpstr>Questions to ponder… </vt:lpstr>
      <vt:lpstr>Open discussion </vt:lpstr>
      <vt:lpstr>PowerPoint Presentation</vt:lpstr>
      <vt:lpstr>Rotation – what does it mean?</vt:lpstr>
      <vt:lpstr>Rotation – what does it mean?</vt:lpstr>
      <vt:lpstr>Rotation – what does it mean?</vt:lpstr>
      <vt:lpstr>Rotation – what does it mean?</vt:lpstr>
      <vt:lpstr>Rotation – what does it mean?</vt:lpstr>
      <vt:lpstr>Rotation – a working definition in Al-Anon</vt:lpstr>
      <vt:lpstr>Rotation – a working definition in Al-Anon</vt:lpstr>
      <vt:lpstr>Oregon Area myths and misunderstandings</vt:lpstr>
      <vt:lpstr>Oregon Area myths and misunderstandings</vt:lpstr>
      <vt:lpstr>What does it all mean?</vt:lpstr>
      <vt:lpstr>Finding unity…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Rotation of leadership, elections and The WSO</dc:title>
  <dc:creator>Owner</dc:creator>
  <cp:lastModifiedBy>Chad McCord</cp:lastModifiedBy>
  <cp:revision>32</cp:revision>
  <dcterms:created xsi:type="dcterms:W3CDTF">2021-02-18T23:21:13Z</dcterms:created>
  <dcterms:modified xsi:type="dcterms:W3CDTF">2021-07-17T14:45:51Z</dcterms:modified>
</cp:coreProperties>
</file>