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57" r:id="rId3"/>
    <p:sldId id="258" r:id="rId4"/>
    <p:sldId id="297" r:id="rId5"/>
    <p:sldId id="295" r:id="rId6"/>
    <p:sldId id="296" r:id="rId7"/>
    <p:sldId id="260" r:id="rId8"/>
    <p:sldId id="261" r:id="rId9"/>
    <p:sldId id="264" r:id="rId10"/>
    <p:sldId id="291" r:id="rId11"/>
    <p:sldId id="290" r:id="rId12"/>
    <p:sldId id="289" r:id="rId13"/>
    <p:sldId id="292" r:id="rId14"/>
    <p:sldId id="274" r:id="rId15"/>
    <p:sldId id="275" r:id="rId16"/>
    <p:sldId id="276" r:id="rId17"/>
    <p:sldId id="278" r:id="rId18"/>
    <p:sldId id="281" r:id="rId19"/>
    <p:sldId id="282" r:id="rId20"/>
    <p:sldId id="259" r:id="rId21"/>
    <p:sldId id="283" r:id="rId22"/>
    <p:sldId id="284" r:id="rId23"/>
    <p:sldId id="285" r:id="rId24"/>
    <p:sldId id="286" r:id="rId25"/>
    <p:sldId id="288" r:id="rId26"/>
    <p:sldId id="28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9" d="100"/>
          <a:sy n="89" d="100"/>
        </p:scale>
        <p:origin x="131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ita%20Snyder\AppData\Local\Microsoft\Windows\INetCache\Content.Outlook\CIVG3XOA\Excel%20to%20PPT%20(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Number</c:v>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74-40DC-A445-2445EAF9E1F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74-40DC-A445-2445EAF9E1F1}"/>
              </c:ext>
            </c:extLst>
          </c:dPt>
          <c:cat>
            <c:strRef>
              <c:f>Sheet1!$R$3:$R$4</c:f>
              <c:strCache>
                <c:ptCount val="2"/>
                <c:pt idx="0">
                  <c:v>No</c:v>
                </c:pt>
                <c:pt idx="1">
                  <c:v>Yes</c:v>
                </c:pt>
              </c:strCache>
            </c:strRef>
          </c:cat>
          <c:val>
            <c:numRef>
              <c:f>Sheet1!$S$3:$S$4</c:f>
              <c:numCache>
                <c:formatCode>General</c:formatCode>
                <c:ptCount val="2"/>
                <c:pt idx="0">
                  <c:v>5</c:v>
                </c:pt>
                <c:pt idx="1">
                  <c:v>13</c:v>
                </c:pt>
              </c:numCache>
            </c:numRef>
          </c:val>
          <c:extLst xmlns:c16r2="http://schemas.microsoft.com/office/drawing/2015/06/chart">
            <c:ext xmlns:c16="http://schemas.microsoft.com/office/drawing/2014/chart" uri="{C3380CC4-5D6E-409C-BE32-E72D297353CC}">
              <c16:uniqueId val="{00000004-E374-40DC-A445-2445EAF9E1F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2426608035740589"/>
          <c:y val="0.89414187923304878"/>
          <c:w val="0.34546633938277171"/>
          <c:h val="8.681057313870839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99131527903429"/>
          <c:y val="0"/>
          <c:w val="0.56031525735152887"/>
          <c:h val="0.84868693942274576"/>
        </c:manualLayout>
      </c:layout>
      <c:pieChart>
        <c:varyColors val="1"/>
        <c:ser>
          <c:idx val="0"/>
          <c:order val="0"/>
          <c:tx>
            <c:v>Number</c:v>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9DA-4622-B4DA-F155866879E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9DA-4622-B4DA-F155866879E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9DA-4622-B4DA-F155866879E4}"/>
              </c:ext>
            </c:extLst>
          </c:dPt>
          <c:cat>
            <c:strRef>
              <c:f>Sheet1!$V$3:$V$5</c:f>
              <c:strCache>
                <c:ptCount val="3"/>
                <c:pt idx="0">
                  <c:v>Established Temporary electronic</c:v>
                </c:pt>
                <c:pt idx="1">
                  <c:v>Hybrid</c:v>
                </c:pt>
                <c:pt idx="2">
                  <c:v>Perm Electronic</c:v>
                </c:pt>
              </c:strCache>
            </c:strRef>
          </c:cat>
          <c:val>
            <c:numRef>
              <c:f>Sheet1!$W$3:$W$5</c:f>
              <c:numCache>
                <c:formatCode>General</c:formatCode>
                <c:ptCount val="3"/>
                <c:pt idx="0">
                  <c:v>24</c:v>
                </c:pt>
                <c:pt idx="1">
                  <c:v>14</c:v>
                </c:pt>
                <c:pt idx="2">
                  <c:v>4</c:v>
                </c:pt>
              </c:numCache>
            </c:numRef>
          </c:val>
          <c:extLst xmlns:c16r2="http://schemas.microsoft.com/office/drawing/2015/06/chart">
            <c:ext xmlns:c16="http://schemas.microsoft.com/office/drawing/2014/chart" uri="{C3380CC4-5D6E-409C-BE32-E72D297353CC}">
              <c16:uniqueId val="{00000006-69DA-4622-B4DA-F155866879E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6.6936443679495763E-2"/>
          <c:y val="0.82393870766341715"/>
          <c:w val="0.85094916788497132"/>
          <c:h val="0.164301371581781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Field2</c:v>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E1F-443E-BF0E-361422C89FA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E1F-443E-BF0E-361422C89FA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E1F-443E-BF0E-361422C89FAF}"/>
              </c:ext>
            </c:extLst>
          </c:dPt>
          <c:cat>
            <c:strRef>
              <c:f>Sheet1!$X$3:$X$5</c:f>
              <c:strCache>
                <c:ptCount val="3"/>
                <c:pt idx="0">
                  <c:v>Yes</c:v>
                </c:pt>
                <c:pt idx="1">
                  <c:v>No</c:v>
                </c:pt>
                <c:pt idx="2">
                  <c:v>Unsure</c:v>
                </c:pt>
              </c:strCache>
            </c:strRef>
          </c:cat>
          <c:val>
            <c:numRef>
              <c:f>Sheet1!$Y$3:$Y$5</c:f>
              <c:numCache>
                <c:formatCode>General</c:formatCode>
                <c:ptCount val="3"/>
                <c:pt idx="0">
                  <c:v>36</c:v>
                </c:pt>
                <c:pt idx="1">
                  <c:v>4</c:v>
                </c:pt>
                <c:pt idx="2">
                  <c:v>14</c:v>
                </c:pt>
              </c:numCache>
            </c:numRef>
          </c:val>
          <c:extLst xmlns:c16r2="http://schemas.microsoft.com/office/drawing/2015/06/chart">
            <c:ext xmlns:c16="http://schemas.microsoft.com/office/drawing/2014/chart" uri="{C3380CC4-5D6E-409C-BE32-E72D297353CC}">
              <c16:uniqueId val="{00000006-9E1F-443E-BF0E-361422C89FA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ivotFmts>
      <c:pivotFmt>
        <c:idx val="0"/>
        <c:spPr>
          <a:solidFill>
            <a:srgbClr val="D2D2D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rgbClr val="ED7331"/>
          </a:solidFill>
          <a:ln>
            <a:noFill/>
          </a:ln>
          <a:effectLst/>
        </c:spPr>
      </c:pivotFmt>
      <c:pivotFmt>
        <c:idx val="2"/>
        <c:spPr>
          <a:solidFill>
            <a:srgbClr val="ED7331"/>
          </a:solidFill>
          <a:ln>
            <a:noFill/>
          </a:ln>
          <a:effectLst/>
        </c:spPr>
      </c:pivotFmt>
      <c:pivotFmt>
        <c:idx val="3"/>
        <c:spPr>
          <a:solidFill>
            <a:srgbClr val="D2D2D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rgbClr val="ED7331"/>
          </a:solidFill>
          <a:ln>
            <a:noFill/>
          </a:ln>
          <a:effectLst/>
        </c:spPr>
      </c:pivotFmt>
      <c:pivotFmt>
        <c:idx val="5"/>
        <c:spPr>
          <a:solidFill>
            <a:srgbClr val="ED7331"/>
          </a:solidFill>
          <a:ln>
            <a:noFill/>
          </a:ln>
          <a:effectLst/>
        </c:spPr>
      </c:pivotFmt>
      <c:pivotFmt>
        <c:idx val="6"/>
        <c:spPr>
          <a:solidFill>
            <a:srgbClr val="D2D2D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rgbClr val="ED7331"/>
          </a:solidFill>
          <a:ln>
            <a:noFill/>
          </a:ln>
          <a:effectLst/>
        </c:spPr>
      </c:pivotFmt>
      <c:pivotFmt>
        <c:idx val="8"/>
        <c:spPr>
          <a:solidFill>
            <a:srgbClr val="ED7331"/>
          </a:solidFill>
          <a:ln>
            <a:noFill/>
          </a:ln>
          <a:effectLst/>
        </c:spPr>
      </c:pivotFmt>
    </c:pivotFmts>
    <c:plotArea>
      <c:layout>
        <c:manualLayout>
          <c:layoutTarget val="inner"/>
          <c:xMode val="edge"/>
          <c:yMode val="edge"/>
          <c:x val="0.17577805472157712"/>
          <c:y val="0.29712962962962969"/>
          <c:w val="0.78930587813213993"/>
          <c:h val="0.54359580052493439"/>
        </c:manualLayout>
      </c:layout>
      <c:barChart>
        <c:barDir val="bar"/>
        <c:grouping val="stacked"/>
        <c:varyColors val="0"/>
        <c:ser>
          <c:idx val="0"/>
          <c:order val="0"/>
          <c:tx>
            <c:v>Total</c:v>
          </c:tx>
          <c:spPr>
            <a:solidFill>
              <a:srgbClr val="D2D2D2"/>
            </a:solidFill>
            <a:ln>
              <a:noFill/>
            </a:ln>
            <a:effectLst/>
          </c:spPr>
          <c:invertIfNegative val="0"/>
          <c:dPt>
            <c:idx val="0"/>
            <c:invertIfNegative val="0"/>
            <c:bubble3D val="0"/>
            <c:spPr>
              <a:solidFill>
                <a:srgbClr val="ED7331"/>
              </a:solidFill>
              <a:ln>
                <a:noFill/>
              </a:ln>
              <a:effectLst/>
            </c:spPr>
            <c:extLst xmlns:c16r2="http://schemas.microsoft.com/office/drawing/2015/06/chart">
              <c:ext xmlns:c16="http://schemas.microsoft.com/office/drawing/2014/chart" uri="{C3380CC4-5D6E-409C-BE32-E72D297353CC}">
                <c16:uniqueId val="{00000001-D9C4-45AB-8556-C265461248D0}"/>
              </c:ext>
            </c:extLst>
          </c:dPt>
          <c:dPt>
            <c:idx val="1"/>
            <c:invertIfNegative val="0"/>
            <c:bubble3D val="0"/>
            <c:spPr>
              <a:solidFill>
                <a:srgbClr val="ED7331"/>
              </a:solidFill>
              <a:ln>
                <a:noFill/>
              </a:ln>
              <a:effectLst/>
            </c:spPr>
            <c:extLst xmlns:c16r2="http://schemas.microsoft.com/office/drawing/2015/06/chart">
              <c:ext xmlns:c16="http://schemas.microsoft.com/office/drawing/2014/chart" uri="{C3380CC4-5D6E-409C-BE32-E72D297353CC}">
                <c16:uniqueId val="{00000003-D9C4-45AB-8556-C265461248D0}"/>
              </c:ext>
            </c:extLst>
          </c:dPt>
          <c:cat>
            <c:strLit>
              <c:ptCount val="4"/>
              <c:pt idx="0">
                <c:v>In-Person</c:v>
              </c:pt>
              <c:pt idx="1">
                <c:v>Hybrid</c:v>
              </c:pt>
              <c:pt idx="2">
                <c:v>Unsure</c:v>
              </c:pt>
              <c:pt idx="3">
                <c:v>Electronic</c:v>
              </c:pt>
            </c:strLit>
          </c:cat>
          <c:val>
            <c:numLit>
              <c:formatCode>General</c:formatCode>
              <c:ptCount val="4"/>
              <c:pt idx="0">
                <c:v>21</c:v>
              </c:pt>
              <c:pt idx="1">
                <c:v>17</c:v>
              </c:pt>
              <c:pt idx="2">
                <c:v>5</c:v>
              </c:pt>
              <c:pt idx="3">
                <c:v>1</c:v>
              </c:pt>
            </c:numLit>
          </c:val>
          <c:extLst xmlns:c16r2="http://schemas.microsoft.com/office/drawing/2015/06/chart">
            <c:ext xmlns:c16="http://schemas.microsoft.com/office/drawing/2014/chart" uri="{C3380CC4-5D6E-409C-BE32-E72D297353CC}">
              <c16:uniqueId val="{00000004-D9C4-45AB-8556-C265461248D0}"/>
            </c:ext>
          </c:extLst>
        </c:ser>
        <c:dLbls>
          <c:showLegendKey val="0"/>
          <c:showVal val="0"/>
          <c:showCatName val="0"/>
          <c:showSerName val="0"/>
          <c:showPercent val="0"/>
          <c:showBubbleSize val="0"/>
        </c:dLbls>
        <c:gapWidth val="33"/>
        <c:overlap val="100"/>
        <c:axId val="171642200"/>
        <c:axId val="171637888"/>
      </c:barChart>
      <c:catAx>
        <c:axId val="171642200"/>
        <c:scaling>
          <c:orientation val="maxMin"/>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Type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1637888"/>
        <c:crosses val="autoZero"/>
        <c:auto val="1"/>
        <c:lblAlgn val="ctr"/>
        <c:lblOffset val="100"/>
        <c:noMultiLvlLbl val="0"/>
      </c:catAx>
      <c:valAx>
        <c:axId val="1716378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Number</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1642200"/>
        <c:crosses val="max"/>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xmlns:c16r2="http://schemas.microsoft.com/office/drawing/2015/06/char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Responses</c:v>
          </c:tx>
          <c:spPr>
            <a:solidFill>
              <a:schemeClr val="accent1"/>
            </a:solidFill>
            <a:ln>
              <a:noFill/>
            </a:ln>
            <a:effectLst/>
          </c:spPr>
          <c:invertIfNegative val="0"/>
          <c:cat>
            <c:strRef>
              <c:f>Sheet1!$AD$3:$AD$6</c:f>
              <c:strCache>
                <c:ptCount val="4"/>
                <c:pt idx="0">
                  <c:v>Pandemic safety</c:v>
                </c:pt>
                <c:pt idx="1">
                  <c:v>Group Conscience pending</c:v>
                </c:pt>
                <c:pt idx="2">
                  <c:v>Waiting on Area Decision on Representation</c:v>
                </c:pt>
                <c:pt idx="3">
                  <c:v>Tech Training</c:v>
                </c:pt>
              </c:strCache>
            </c:strRef>
          </c:cat>
          <c:val>
            <c:numRef>
              <c:f>Sheet1!$AE$3:$AE$6</c:f>
              <c:numCache>
                <c:formatCode>General</c:formatCode>
                <c:ptCount val="4"/>
                <c:pt idx="0">
                  <c:v>5</c:v>
                </c:pt>
                <c:pt idx="1">
                  <c:v>6</c:v>
                </c:pt>
                <c:pt idx="2">
                  <c:v>2</c:v>
                </c:pt>
                <c:pt idx="3">
                  <c:v>5</c:v>
                </c:pt>
              </c:numCache>
            </c:numRef>
          </c:val>
          <c:extLst xmlns:c16r2="http://schemas.microsoft.com/office/drawing/2015/06/chart">
            <c:ext xmlns:c16="http://schemas.microsoft.com/office/drawing/2014/chart" uri="{C3380CC4-5D6E-409C-BE32-E72D297353CC}">
              <c16:uniqueId val="{00000000-BD95-4AEE-99E9-3A80FBBB35CF}"/>
            </c:ext>
          </c:extLst>
        </c:ser>
        <c:dLbls>
          <c:showLegendKey val="0"/>
          <c:showVal val="0"/>
          <c:showCatName val="0"/>
          <c:showSerName val="0"/>
          <c:showPercent val="0"/>
          <c:showBubbleSize val="0"/>
        </c:dLbls>
        <c:gapWidth val="33"/>
        <c:overlap val="-30"/>
        <c:axId val="174361360"/>
        <c:axId val="174365280"/>
      </c:barChart>
      <c:catAx>
        <c:axId val="1743613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Concern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4365280"/>
        <c:crosses val="autoZero"/>
        <c:auto val="1"/>
        <c:lblAlgn val="ctr"/>
        <c:lblOffset val="100"/>
        <c:noMultiLvlLbl val="0"/>
      </c:catAx>
      <c:valAx>
        <c:axId val="1743652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Responses</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36136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03937007874016"/>
          <c:y val="0.22726851851851851"/>
          <c:w val="0.84396062992125986"/>
          <c:h val="0.62271617089530473"/>
        </c:manualLayout>
      </c:layout>
      <c:barChart>
        <c:barDir val="col"/>
        <c:grouping val="clustered"/>
        <c:varyColors val="0"/>
        <c:ser>
          <c:idx val="0"/>
          <c:order val="0"/>
          <c:tx>
            <c:v>Field2</c:v>
          </c:tx>
          <c:spPr>
            <a:solidFill>
              <a:schemeClr val="accent1"/>
            </a:solidFill>
            <a:ln>
              <a:noFill/>
            </a:ln>
            <a:effectLst/>
          </c:spPr>
          <c:invertIfNegative val="0"/>
          <c:cat>
            <c:strRef>
              <c:f>Sheet1!$AN$4:$AN$8</c:f>
              <c:strCache>
                <c:ptCount val="5"/>
                <c:pt idx="0">
                  <c:v>In-Person</c:v>
                </c:pt>
                <c:pt idx="1">
                  <c:v>Hybrid</c:v>
                </c:pt>
                <c:pt idx="2">
                  <c:v>Perm Electronic</c:v>
                </c:pt>
                <c:pt idx="3">
                  <c:v>Not Sure</c:v>
                </c:pt>
                <c:pt idx="4">
                  <c:v>Audio</c:v>
                </c:pt>
              </c:strCache>
            </c:strRef>
          </c:cat>
          <c:val>
            <c:numRef>
              <c:f>Sheet1!$AO$4:$AO$8</c:f>
              <c:numCache>
                <c:formatCode>General</c:formatCode>
                <c:ptCount val="5"/>
                <c:pt idx="0">
                  <c:v>26</c:v>
                </c:pt>
                <c:pt idx="1">
                  <c:v>20</c:v>
                </c:pt>
                <c:pt idx="2">
                  <c:v>4</c:v>
                </c:pt>
                <c:pt idx="3">
                  <c:v>2</c:v>
                </c:pt>
                <c:pt idx="4">
                  <c:v>1</c:v>
                </c:pt>
              </c:numCache>
            </c:numRef>
          </c:val>
          <c:extLst xmlns:c16r2="http://schemas.microsoft.com/office/drawing/2015/06/chart">
            <c:ext xmlns:c16="http://schemas.microsoft.com/office/drawing/2014/chart" uri="{C3380CC4-5D6E-409C-BE32-E72D297353CC}">
              <c16:uniqueId val="{00000000-366F-44D1-89A7-C0DB7C37CD15}"/>
            </c:ext>
          </c:extLst>
        </c:ser>
        <c:dLbls>
          <c:showLegendKey val="0"/>
          <c:showVal val="0"/>
          <c:showCatName val="0"/>
          <c:showSerName val="0"/>
          <c:showPercent val="0"/>
          <c:showBubbleSize val="0"/>
        </c:dLbls>
        <c:gapWidth val="33"/>
        <c:overlap val="-30"/>
        <c:axId val="174368808"/>
        <c:axId val="174367240"/>
      </c:barChart>
      <c:catAx>
        <c:axId val="17436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4367240"/>
        <c:crosses val="autoZero"/>
        <c:auto val="1"/>
        <c:lblAlgn val="ctr"/>
        <c:lblOffset val="100"/>
        <c:noMultiLvlLbl val="0"/>
      </c:catAx>
      <c:valAx>
        <c:axId val="174367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43688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0.5878</cdr:x>
      <cdr:y>0.32679</cdr:y>
    </cdr:from>
    <cdr:to>
      <cdr:x>0.73183</cdr:x>
      <cdr:y>0.56237</cdr:y>
    </cdr:to>
    <cdr:sp macro="" textlink="">
      <cdr:nvSpPr>
        <cdr:cNvPr id="2" name="TextBox 1">
          <a:extLst xmlns:a="http://schemas.openxmlformats.org/drawingml/2006/main">
            <a:ext uri="{FF2B5EF4-FFF2-40B4-BE49-F238E27FC236}">
              <a16:creationId xmlns:a16="http://schemas.microsoft.com/office/drawing/2014/main" xmlns="" id="{2DE13315-5643-4203-A382-62EABD2D3AE2}"/>
            </a:ext>
          </a:extLst>
        </cdr:cNvPr>
        <cdr:cNvSpPr txBox="1"/>
      </cdr:nvSpPr>
      <cdr:spPr>
        <a:xfrm xmlns:a="http://schemas.openxmlformats.org/drawingml/2006/main">
          <a:off x="3731581" y="1268412"/>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0.57241</cdr:x>
      <cdr:y>0.26446</cdr:y>
    </cdr:from>
    <cdr:to>
      <cdr:x>0.62416</cdr:x>
      <cdr:y>0.35138</cdr:y>
    </cdr:to>
    <cdr:sp macro="" textlink="">
      <cdr:nvSpPr>
        <cdr:cNvPr id="3" name="TextBox 2">
          <a:extLst xmlns:a="http://schemas.openxmlformats.org/drawingml/2006/main">
            <a:ext uri="{FF2B5EF4-FFF2-40B4-BE49-F238E27FC236}">
              <a16:creationId xmlns:a16="http://schemas.microsoft.com/office/drawing/2014/main" xmlns="" id="{60A78E8F-75FB-46CC-9ED9-22CDCE0FCD65}"/>
            </a:ext>
          </a:extLst>
        </cdr:cNvPr>
        <cdr:cNvSpPr txBox="1"/>
      </cdr:nvSpPr>
      <cdr:spPr>
        <a:xfrm xmlns:a="http://schemas.openxmlformats.org/drawingml/2006/main" flipH="1">
          <a:off x="3633926" y="1026495"/>
          <a:ext cx="328475" cy="3373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0.59199</cdr:x>
      <cdr:y>0.32679</cdr:y>
    </cdr:from>
    <cdr:to>
      <cdr:x>0.73603</cdr:x>
      <cdr:y>0.56237</cdr:y>
    </cdr:to>
    <cdr:sp macro="" textlink="">
      <cdr:nvSpPr>
        <cdr:cNvPr id="4" name="TextBox 3">
          <a:extLst xmlns:a="http://schemas.openxmlformats.org/drawingml/2006/main">
            <a:ext uri="{FF2B5EF4-FFF2-40B4-BE49-F238E27FC236}">
              <a16:creationId xmlns:a16="http://schemas.microsoft.com/office/drawing/2014/main" xmlns="" id="{83C61E33-062F-4029-ABDF-32C961E52C91}"/>
            </a:ext>
          </a:extLst>
        </cdr:cNvPr>
        <cdr:cNvSpPr txBox="1"/>
      </cdr:nvSpPr>
      <cdr:spPr>
        <a:xfrm xmlns:a="http://schemas.openxmlformats.org/drawingml/2006/main">
          <a:off x="3758214" y="1268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0.59759</cdr:x>
      <cdr:y>0.24388</cdr:y>
    </cdr:from>
    <cdr:to>
      <cdr:x>0.6689</cdr:x>
      <cdr:y>0.35366</cdr:y>
    </cdr:to>
    <cdr:sp macro="" textlink="">
      <cdr:nvSpPr>
        <cdr:cNvPr id="5" name="TextBox 4">
          <a:extLst xmlns:a="http://schemas.openxmlformats.org/drawingml/2006/main">
            <a:ext uri="{FF2B5EF4-FFF2-40B4-BE49-F238E27FC236}">
              <a16:creationId xmlns:a16="http://schemas.microsoft.com/office/drawing/2014/main" xmlns="" id="{B2C94D73-7AAF-4403-93B5-C6F2E33D953C}"/>
            </a:ext>
          </a:extLst>
        </cdr:cNvPr>
        <cdr:cNvSpPr txBox="1"/>
      </cdr:nvSpPr>
      <cdr:spPr>
        <a:xfrm xmlns:a="http://schemas.openxmlformats.org/drawingml/2006/main">
          <a:off x="3793724" y="946596"/>
          <a:ext cx="452761" cy="4261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solidFill>
                <a:schemeClr val="bg2"/>
              </a:solidFill>
            </a:rPr>
            <a:t>5</a:t>
          </a:r>
        </a:p>
      </cdr:txBody>
    </cdr:sp>
  </cdr:relSizeAnchor>
  <cdr:relSizeAnchor xmlns:cdr="http://schemas.openxmlformats.org/drawingml/2006/chartDrawing">
    <cdr:from>
      <cdr:x>0.38223</cdr:x>
      <cdr:y>0.56637</cdr:y>
    </cdr:from>
    <cdr:to>
      <cdr:x>0.52627</cdr:x>
      <cdr:y>0.71962</cdr:y>
    </cdr:to>
    <cdr:sp macro="" textlink="">
      <cdr:nvSpPr>
        <cdr:cNvPr id="6" name="TextBox 5">
          <a:extLst xmlns:a="http://schemas.openxmlformats.org/drawingml/2006/main">
            <a:ext uri="{FF2B5EF4-FFF2-40B4-BE49-F238E27FC236}">
              <a16:creationId xmlns:a16="http://schemas.microsoft.com/office/drawing/2014/main" xmlns="" id="{7398EEE7-3B56-4436-8ECB-8057B200AAB9}"/>
            </a:ext>
          </a:extLst>
        </cdr:cNvPr>
        <cdr:cNvSpPr txBox="1"/>
      </cdr:nvSpPr>
      <cdr:spPr>
        <a:xfrm xmlns:a="http://schemas.openxmlformats.org/drawingml/2006/main">
          <a:off x="2426563" y="2198348"/>
          <a:ext cx="914400" cy="5948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a:solidFill>
                <a:schemeClr val="bg2"/>
              </a:solidFill>
            </a:rPr>
            <a:t>13</a:t>
          </a:r>
        </a:p>
      </cdr:txBody>
    </cdr:sp>
  </cdr:relSizeAnchor>
</c:userShapes>
</file>

<file path=ppt/drawings/drawing2.xml><?xml version="1.0" encoding="utf-8"?>
<c:userShapes xmlns:c="http://schemas.openxmlformats.org/drawingml/2006/chart">
  <cdr:relSizeAnchor xmlns:cdr="http://schemas.openxmlformats.org/drawingml/2006/chartDrawing">
    <cdr:from>
      <cdr:x>0.54413</cdr:x>
      <cdr:y>0.42952</cdr:y>
    </cdr:from>
    <cdr:to>
      <cdr:x>0.65629</cdr:x>
      <cdr:y>0.57133</cdr:y>
    </cdr:to>
    <cdr:sp macro="" textlink="">
      <cdr:nvSpPr>
        <cdr:cNvPr id="2" name="TextBox 1">
          <a:extLst xmlns:a="http://schemas.openxmlformats.org/drawingml/2006/main">
            <a:ext uri="{FF2B5EF4-FFF2-40B4-BE49-F238E27FC236}">
              <a16:creationId xmlns:a16="http://schemas.microsoft.com/office/drawing/2014/main" xmlns="" id="{A3C10FCF-87A1-466E-9246-5C3297354D73}"/>
            </a:ext>
          </a:extLst>
        </cdr:cNvPr>
        <cdr:cNvSpPr txBox="1"/>
      </cdr:nvSpPr>
      <cdr:spPr>
        <a:xfrm xmlns:a="http://schemas.openxmlformats.org/drawingml/2006/main">
          <a:off x="3187085" y="1855433"/>
          <a:ext cx="656947" cy="612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a:solidFill>
                <a:schemeClr val="bg2"/>
              </a:solidFill>
            </a:rPr>
            <a:t>24</a:t>
          </a:r>
        </a:p>
      </cdr:txBody>
    </cdr:sp>
  </cdr:relSizeAnchor>
  <cdr:relSizeAnchor xmlns:cdr="http://schemas.openxmlformats.org/drawingml/2006/chartDrawing">
    <cdr:from>
      <cdr:x>0.28798</cdr:x>
      <cdr:y>0.41719</cdr:y>
    </cdr:from>
    <cdr:to>
      <cdr:x>0.40924</cdr:x>
      <cdr:y>0.55489</cdr:y>
    </cdr:to>
    <cdr:sp macro="" textlink="">
      <cdr:nvSpPr>
        <cdr:cNvPr id="3" name="TextBox 2">
          <a:extLst xmlns:a="http://schemas.openxmlformats.org/drawingml/2006/main">
            <a:ext uri="{FF2B5EF4-FFF2-40B4-BE49-F238E27FC236}">
              <a16:creationId xmlns:a16="http://schemas.microsoft.com/office/drawing/2014/main" xmlns="" id="{A104E238-6747-4FCA-965E-1CB4ACA09928}"/>
            </a:ext>
          </a:extLst>
        </cdr:cNvPr>
        <cdr:cNvSpPr txBox="1"/>
      </cdr:nvSpPr>
      <cdr:spPr>
        <a:xfrm xmlns:a="http://schemas.openxmlformats.org/drawingml/2006/main">
          <a:off x="1686759" y="1802167"/>
          <a:ext cx="710214" cy="5948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a:solidFill>
                <a:schemeClr val="bg2"/>
              </a:solidFill>
            </a:rPr>
            <a:t>14</a:t>
          </a:r>
        </a:p>
      </cdr:txBody>
    </cdr:sp>
  </cdr:relSizeAnchor>
  <cdr:relSizeAnchor xmlns:cdr="http://schemas.openxmlformats.org/drawingml/2006/chartDrawing">
    <cdr:from>
      <cdr:x>0.3865</cdr:x>
      <cdr:y>0.11509</cdr:y>
    </cdr:from>
    <cdr:to>
      <cdr:x>0.47138</cdr:x>
      <cdr:y>0.22606</cdr:y>
    </cdr:to>
    <cdr:sp macro="" textlink="">
      <cdr:nvSpPr>
        <cdr:cNvPr id="4" name="TextBox 3">
          <a:extLst xmlns:a="http://schemas.openxmlformats.org/drawingml/2006/main">
            <a:ext uri="{FF2B5EF4-FFF2-40B4-BE49-F238E27FC236}">
              <a16:creationId xmlns:a16="http://schemas.microsoft.com/office/drawing/2014/main" xmlns="" id="{FA59B4A6-C303-45A6-AF88-40F4D39B6E27}"/>
            </a:ext>
          </a:extLst>
        </cdr:cNvPr>
        <cdr:cNvSpPr txBox="1"/>
      </cdr:nvSpPr>
      <cdr:spPr>
        <a:xfrm xmlns:a="http://schemas.openxmlformats.org/drawingml/2006/main">
          <a:off x="2263807" y="497149"/>
          <a:ext cx="497149" cy="4793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a:solidFill>
                <a:schemeClr val="bg2"/>
              </a:solidFill>
            </a:rPr>
            <a:t>4</a:t>
          </a:r>
        </a:p>
      </cdr:txBody>
    </cdr:sp>
  </cdr:relSizeAnchor>
</c:userShapes>
</file>

<file path=ppt/drawings/drawing3.xml><?xml version="1.0" encoding="utf-8"?>
<c:userShapes xmlns:c="http://schemas.openxmlformats.org/drawingml/2006/chart">
  <cdr:relSizeAnchor xmlns:cdr="http://schemas.openxmlformats.org/drawingml/2006/chartDrawing">
    <cdr:from>
      <cdr:x>0.55144</cdr:x>
      <cdr:y>0.35138</cdr:y>
    </cdr:from>
    <cdr:to>
      <cdr:x>0.69547</cdr:x>
      <cdr:y>0.5984</cdr:y>
    </cdr:to>
    <cdr:sp macro="" textlink="">
      <cdr:nvSpPr>
        <cdr:cNvPr id="2" name="TextBox 1">
          <a:extLst xmlns:a="http://schemas.openxmlformats.org/drawingml/2006/main">
            <a:ext uri="{FF2B5EF4-FFF2-40B4-BE49-F238E27FC236}">
              <a16:creationId xmlns:a16="http://schemas.microsoft.com/office/drawing/2014/main" xmlns="" id="{DEDD6A58-BFEE-4FBF-ADFD-06ACAB1EAFFB}"/>
            </a:ext>
          </a:extLst>
        </cdr:cNvPr>
        <cdr:cNvSpPr txBox="1"/>
      </cdr:nvSpPr>
      <cdr:spPr>
        <a:xfrm xmlns:a="http://schemas.openxmlformats.org/drawingml/2006/main">
          <a:off x="3500762" y="1363848"/>
          <a:ext cx="914400" cy="9587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a:solidFill>
                <a:schemeClr val="bg2"/>
              </a:solidFill>
            </a:rPr>
            <a:t>36</a:t>
          </a:r>
        </a:p>
      </cdr:txBody>
    </cdr:sp>
  </cdr:relSizeAnchor>
  <cdr:relSizeAnchor xmlns:cdr="http://schemas.openxmlformats.org/drawingml/2006/chartDrawing">
    <cdr:from>
      <cdr:x>0.35426</cdr:x>
      <cdr:y>0.19356</cdr:y>
    </cdr:from>
    <cdr:to>
      <cdr:x>0.45914</cdr:x>
      <cdr:y>0.39712</cdr:y>
    </cdr:to>
    <cdr:sp macro="" textlink="">
      <cdr:nvSpPr>
        <cdr:cNvPr id="3" name="TextBox 2">
          <a:extLst xmlns:a="http://schemas.openxmlformats.org/drawingml/2006/main">
            <a:ext uri="{FF2B5EF4-FFF2-40B4-BE49-F238E27FC236}">
              <a16:creationId xmlns:a16="http://schemas.microsoft.com/office/drawing/2014/main" xmlns="" id="{7C5721B7-7E89-4A1C-A765-99F23C41413B}"/>
            </a:ext>
          </a:extLst>
        </cdr:cNvPr>
        <cdr:cNvSpPr txBox="1"/>
      </cdr:nvSpPr>
      <cdr:spPr>
        <a:xfrm xmlns:a="http://schemas.openxmlformats.org/drawingml/2006/main">
          <a:off x="2249009" y="751287"/>
          <a:ext cx="665825" cy="7901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a:solidFill>
                <a:schemeClr val="bg2"/>
              </a:solidFill>
            </a:rPr>
            <a:t>14</a:t>
          </a:r>
        </a:p>
      </cdr:txBody>
    </cdr:sp>
  </cdr:relSizeAnchor>
  <cdr:relSizeAnchor xmlns:cdr="http://schemas.openxmlformats.org/drawingml/2006/chartDrawing">
    <cdr:from>
      <cdr:x>0.28434</cdr:x>
      <cdr:y>0.47717</cdr:y>
    </cdr:from>
    <cdr:to>
      <cdr:x>0.46334</cdr:x>
      <cdr:y>0.7768</cdr:y>
    </cdr:to>
    <cdr:sp macro="" textlink="">
      <cdr:nvSpPr>
        <cdr:cNvPr id="4" name="TextBox 3">
          <a:extLst xmlns:a="http://schemas.openxmlformats.org/drawingml/2006/main">
            <a:ext uri="{FF2B5EF4-FFF2-40B4-BE49-F238E27FC236}">
              <a16:creationId xmlns:a16="http://schemas.microsoft.com/office/drawing/2014/main" xmlns="" id="{60C29246-20BA-4C95-96D2-7CFA58E656E9}"/>
            </a:ext>
          </a:extLst>
        </cdr:cNvPr>
        <cdr:cNvSpPr txBox="1"/>
      </cdr:nvSpPr>
      <cdr:spPr>
        <a:xfrm xmlns:a="http://schemas.openxmlformats.org/drawingml/2006/main">
          <a:off x="1805126" y="1852119"/>
          <a:ext cx="1136342" cy="11629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0.28714</cdr:x>
      <cdr:y>0.47717</cdr:y>
    </cdr:from>
    <cdr:to>
      <cdr:x>0.37244</cdr:x>
      <cdr:y>0.60526</cdr:y>
    </cdr:to>
    <cdr:sp macro="" textlink="">
      <cdr:nvSpPr>
        <cdr:cNvPr id="5" name="TextBox 4">
          <a:extLst xmlns:a="http://schemas.openxmlformats.org/drawingml/2006/main">
            <a:ext uri="{FF2B5EF4-FFF2-40B4-BE49-F238E27FC236}">
              <a16:creationId xmlns:a16="http://schemas.microsoft.com/office/drawing/2014/main" xmlns="" id="{7FD118B8-9698-446B-95C2-8DBEEB3F2CF2}"/>
            </a:ext>
          </a:extLst>
        </cdr:cNvPr>
        <cdr:cNvSpPr txBox="1"/>
      </cdr:nvSpPr>
      <cdr:spPr>
        <a:xfrm xmlns:a="http://schemas.openxmlformats.org/drawingml/2006/main">
          <a:off x="1822882" y="1852119"/>
          <a:ext cx="541537" cy="4971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a:solidFill>
                <a:schemeClr val="bg2"/>
              </a:solidFill>
            </a:rPr>
            <a:t>4</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41623-A064-4BED-B073-BA4D6143340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14659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802049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53075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44003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078532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670278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ED0C-1DA7-41F0-94CF-6218B1FEDFF1}"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71266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F02AB-6034-4B88-BC5A-7C17CB0EF809}"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89707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3E5F3-28EE-488F-BD53-B744C06C3DEC}"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2629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EB70D-CD01-44DA-83B3-8FEB3383D307}" type="datetime1">
              <a:rPr lang="en-US" smtClean="0"/>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867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58CFD-9357-46BE-A189-D637A67C8730}" type="datetime1">
              <a:rPr lang="en-US" smtClean="0"/>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65057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742EE-B331-4632-BD10-A82FED6B6FC0}" type="datetime1">
              <a:rPr lang="en-US" smtClean="0"/>
              <a:t>11/19/2021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5400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A835-D13F-49F4-8F11-5D576AC65FAD}" type="datetime1">
              <a:rPr lang="en-US" smtClean="0"/>
              <a:t>11/19/2021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60068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1799-ACB5-4CB2-86A2-5C574F1C8706}" type="datetime1">
              <a:rPr lang="en-US" smtClean="0"/>
              <a:t>11/19/2021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889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5DD0D6-7A82-473E-879B-C6ECD6CCCFEC}" type="datetime1">
              <a:rPr lang="en-US" smtClean="0"/>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053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605E03-BC17-41A7-854C-DFAB672737DC}" type="datetime1">
              <a:rPr lang="en-US" smtClean="0"/>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5365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408324-A84C-4A45-93B6-78D079CCE772}" type="datetime1">
              <a:rPr lang="en-US" smtClean="0"/>
              <a:t>11/19/2021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9768731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C3BA396-7D3E-4ED7-B884-87CA36219402}"/>
              </a:ext>
            </a:extLst>
          </p:cNvPr>
          <p:cNvPicPr>
            <a:picLocks noChangeAspect="1"/>
          </p:cNvPicPr>
          <p:nvPr/>
        </p:nvPicPr>
        <p:blipFill rotWithShape="1">
          <a:blip r:embed="rId2"/>
          <a:srcRect l="44063" t="1669" r="9525"/>
          <a:stretch/>
        </p:blipFill>
        <p:spPr>
          <a:xfrm>
            <a:off x="20" y="-1"/>
            <a:ext cx="404620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xmlns="" id="{FD89854E-61A3-450E-9616-81CD65ADD9D7}"/>
              </a:ext>
            </a:extLst>
          </p:cNvPr>
          <p:cNvSpPr>
            <a:spLocks noGrp="1"/>
          </p:cNvSpPr>
          <p:nvPr>
            <p:ph type="ctrTitle"/>
          </p:nvPr>
        </p:nvSpPr>
        <p:spPr>
          <a:xfrm>
            <a:off x="3828288" y="743712"/>
            <a:ext cx="3742944" cy="3572256"/>
          </a:xfrm>
        </p:spPr>
        <p:txBody>
          <a:bodyPr>
            <a:noAutofit/>
          </a:bodyPr>
          <a:lstStyle/>
          <a:p>
            <a:pPr algn="l">
              <a:lnSpc>
                <a:spcPct val="90000"/>
              </a:lnSpc>
            </a:pPr>
            <a:r>
              <a:rPr lang="en-US" sz="3200" dirty="0">
                <a:solidFill>
                  <a:srgbClr val="0070C0"/>
                </a:solidFill>
              </a:rPr>
              <a:t>Electronic Meeting Thought Force Report to the Oregon Area Assembly</a:t>
            </a:r>
            <a:br>
              <a:rPr lang="en-US" sz="3200" dirty="0">
                <a:solidFill>
                  <a:srgbClr val="0070C0"/>
                </a:solidFill>
              </a:rPr>
            </a:br>
            <a:r>
              <a:rPr lang="en-US" sz="3200" dirty="0">
                <a:solidFill>
                  <a:srgbClr val="0070C0"/>
                </a:solidFill>
              </a:rPr>
              <a:t>November 20, 2021</a:t>
            </a:r>
          </a:p>
        </p:txBody>
      </p:sp>
      <p:sp>
        <p:nvSpPr>
          <p:cNvPr id="3" name="Subtitle 2">
            <a:extLst>
              <a:ext uri="{FF2B5EF4-FFF2-40B4-BE49-F238E27FC236}">
                <a16:creationId xmlns:a16="http://schemas.microsoft.com/office/drawing/2014/main" xmlns="" id="{3C4EDF02-2378-467F-B11B-640F5D9121A9}"/>
              </a:ext>
            </a:extLst>
          </p:cNvPr>
          <p:cNvSpPr>
            <a:spLocks noGrp="1"/>
          </p:cNvSpPr>
          <p:nvPr>
            <p:ph type="subTitle" idx="1"/>
          </p:nvPr>
        </p:nvSpPr>
        <p:spPr>
          <a:xfrm>
            <a:off x="4035422" y="7235300"/>
            <a:ext cx="2920080" cy="45719"/>
          </a:xfrm>
        </p:spPr>
        <p:txBody>
          <a:bodyPr>
            <a:normAutofit fontScale="25000" lnSpcReduction="20000"/>
          </a:bodyPr>
          <a:lstStyle/>
          <a:p>
            <a:pPr lvl="1"/>
            <a:endParaRPr lang="en-US" dirty="0"/>
          </a:p>
        </p:txBody>
      </p:sp>
    </p:spTree>
    <p:extLst>
      <p:ext uri="{BB962C8B-B14F-4D97-AF65-F5344CB8AC3E}">
        <p14:creationId xmlns:p14="http://schemas.microsoft.com/office/powerpoint/2010/main" val="358458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9D7D-6450-435C-A562-572E2E176CB2}"/>
              </a:ext>
            </a:extLst>
          </p:cNvPr>
          <p:cNvSpPr>
            <a:spLocks noGrp="1"/>
          </p:cNvSpPr>
          <p:nvPr>
            <p:ph type="title"/>
          </p:nvPr>
        </p:nvSpPr>
        <p:spPr>
          <a:xfrm>
            <a:off x="965199" y="639192"/>
            <a:ext cx="7648121" cy="905523"/>
          </a:xfrm>
        </p:spPr>
        <p:txBody>
          <a:bodyPr>
            <a:normAutofit fontScale="90000"/>
          </a:bodyPr>
          <a:lstStyle/>
          <a:p>
            <a:pPr>
              <a:lnSpc>
                <a:spcPct val="90000"/>
              </a:lnSpc>
            </a:pPr>
            <a:r>
              <a:rPr lang="en-US" sz="3200" u="none" strike="noStrike" dirty="0">
                <a:solidFill>
                  <a:srgbClr val="0070C0"/>
                </a:solidFill>
                <a:effectLst/>
                <a:latin typeface="Arial" panose="020B0604020202020204" pitchFamily="34" charset="0"/>
              </a:rPr>
              <a:t/>
            </a:r>
            <a:br>
              <a:rPr lang="en-US" sz="3200" u="none" strike="noStrike" dirty="0">
                <a:solidFill>
                  <a:srgbClr val="0070C0"/>
                </a:solidFill>
                <a:effectLst/>
                <a:latin typeface="Arial" panose="020B0604020202020204" pitchFamily="34" charset="0"/>
              </a:rPr>
            </a:br>
            <a:r>
              <a:rPr lang="en-US" sz="3200" u="none" strike="noStrike" dirty="0">
                <a:solidFill>
                  <a:srgbClr val="0070C0"/>
                </a:solidFill>
                <a:effectLst/>
                <a:latin typeface="Arial" panose="020B0604020202020204" pitchFamily="34" charset="0"/>
              </a:rPr>
              <a:t>Why do you like electronic meetings?</a:t>
            </a:r>
            <a:endParaRPr lang="en-US" sz="3200" dirty="0">
              <a:solidFill>
                <a:srgbClr val="0070C0"/>
              </a:solidFill>
            </a:endParaRPr>
          </a:p>
        </p:txBody>
      </p:sp>
      <p:graphicFrame>
        <p:nvGraphicFramePr>
          <p:cNvPr id="4" name="Content Placeholder 3">
            <a:extLst>
              <a:ext uri="{FF2B5EF4-FFF2-40B4-BE49-F238E27FC236}">
                <a16:creationId xmlns:a16="http://schemas.microsoft.com/office/drawing/2014/main" xmlns="" id="{82C427D1-94BA-41C1-AFD8-AB92C7F77685}"/>
              </a:ext>
            </a:extLst>
          </p:cNvPr>
          <p:cNvGraphicFramePr>
            <a:graphicFrameLocks noGrp="1"/>
          </p:cNvGraphicFramePr>
          <p:nvPr>
            <p:ph idx="1"/>
            <p:extLst>
              <p:ext uri="{D42A27DB-BD31-4B8C-83A1-F6EECF244321}">
                <p14:modId xmlns:p14="http://schemas.microsoft.com/office/powerpoint/2010/main" val="3531315676"/>
              </p:ext>
            </p:extLst>
          </p:nvPr>
        </p:nvGraphicFramePr>
        <p:xfrm>
          <a:off x="965199" y="1954282"/>
          <a:ext cx="7213600" cy="4082010"/>
        </p:xfrm>
        <a:graphic>
          <a:graphicData uri="http://schemas.openxmlformats.org/drawingml/2006/table">
            <a:tbl>
              <a:tblPr firstRow="1" bandRow="1">
                <a:tableStyleId>{5C22544A-7EE6-4342-B048-85BDC9FD1C3A}</a:tableStyleId>
              </a:tblPr>
              <a:tblGrid>
                <a:gridCol w="1907342">
                  <a:extLst>
                    <a:ext uri="{9D8B030D-6E8A-4147-A177-3AD203B41FA5}">
                      <a16:colId xmlns:a16="http://schemas.microsoft.com/office/drawing/2014/main" xmlns="" val="1466197922"/>
                    </a:ext>
                  </a:extLst>
                </a:gridCol>
                <a:gridCol w="5306258">
                  <a:extLst>
                    <a:ext uri="{9D8B030D-6E8A-4147-A177-3AD203B41FA5}">
                      <a16:colId xmlns:a16="http://schemas.microsoft.com/office/drawing/2014/main" xmlns="" val="962069796"/>
                    </a:ext>
                  </a:extLst>
                </a:gridCol>
              </a:tblGrid>
              <a:tr h="357219">
                <a:tc>
                  <a:txBody>
                    <a:bodyPr/>
                    <a:lstStyle/>
                    <a:p>
                      <a:pPr algn="ctr" fontAlgn="b"/>
                      <a:r>
                        <a:rPr lang="en-US" sz="2000" u="sng" strike="noStrike">
                          <a:effectLst/>
                        </a:rPr>
                        <a:t>Responses</a:t>
                      </a:r>
                      <a:endParaRPr lang="en-US" sz="2000" b="0" i="0" u="sng"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sng" strike="noStrike">
                          <a:effectLst/>
                        </a:rPr>
                        <a:t>Reasons</a:t>
                      </a:r>
                      <a:endParaRPr lang="en-US" sz="2000" b="0" i="0" u="sng"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4083142048"/>
                  </a:ext>
                </a:extLst>
              </a:tr>
              <a:tr h="357219">
                <a:tc>
                  <a:txBody>
                    <a:bodyPr/>
                    <a:lstStyle/>
                    <a:p>
                      <a:pPr algn="ctr" fontAlgn="b"/>
                      <a:r>
                        <a:rPr lang="en-US" sz="2000" u="none" strike="noStrike">
                          <a:effectLst/>
                        </a:rPr>
                        <a:t>59</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Can easily access</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118819510"/>
                  </a:ext>
                </a:extLst>
              </a:tr>
              <a:tr h="357219">
                <a:tc>
                  <a:txBody>
                    <a:bodyPr/>
                    <a:lstStyle/>
                    <a:p>
                      <a:pPr algn="ctr" fontAlgn="b"/>
                      <a:r>
                        <a:rPr lang="en-US" sz="2000" u="none" strike="noStrike">
                          <a:effectLst/>
                        </a:rPr>
                        <a:t>53</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No travel time</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399502640"/>
                  </a:ext>
                </a:extLst>
              </a:tr>
              <a:tr h="357219">
                <a:tc>
                  <a:txBody>
                    <a:bodyPr/>
                    <a:lstStyle/>
                    <a:p>
                      <a:pPr algn="ctr" fontAlgn="b"/>
                      <a:r>
                        <a:rPr lang="en-US" sz="2000" u="none" strike="noStrike">
                          <a:effectLst/>
                        </a:rPr>
                        <a:t>40</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Variety of times/topics</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979363395"/>
                  </a:ext>
                </a:extLst>
              </a:tr>
              <a:tr h="357219">
                <a:tc>
                  <a:txBody>
                    <a:bodyPr/>
                    <a:lstStyle/>
                    <a:p>
                      <a:pPr algn="ctr" fontAlgn="b"/>
                      <a:r>
                        <a:rPr lang="en-US" sz="2000" u="none" strike="noStrike">
                          <a:effectLst/>
                        </a:rPr>
                        <a:t>40</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Diversity of members bringing fresh insights</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2817715907"/>
                  </a:ext>
                </a:extLst>
              </a:tr>
              <a:tr h="357219">
                <a:tc>
                  <a:txBody>
                    <a:bodyPr/>
                    <a:lstStyle/>
                    <a:p>
                      <a:pPr algn="ctr" fontAlgn="b"/>
                      <a:r>
                        <a:rPr lang="en-US" sz="2000" u="none" strike="noStrike">
                          <a:effectLst/>
                        </a:rPr>
                        <a:t>26</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No need for childcare</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2412331542"/>
                  </a:ext>
                </a:extLst>
              </a:tr>
              <a:tr h="357219">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Members joining from remote locations</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1196805761"/>
                  </a:ext>
                </a:extLst>
              </a:tr>
              <a:tr h="357219">
                <a:tc>
                  <a:txBody>
                    <a:bodyPr/>
                    <a:lstStyle/>
                    <a:p>
                      <a:pPr algn="ctr"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Avoiding Covid exposure</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1638788024"/>
                  </a:ext>
                </a:extLst>
              </a:tr>
              <a:tr h="357219">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No dress code (Pants and bunny slippers)</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3973257031"/>
                  </a:ext>
                </a:extLst>
              </a:tr>
              <a:tr h="357219">
                <a:tc>
                  <a:txBody>
                    <a:bodyPr/>
                    <a:lstStyle/>
                    <a:p>
                      <a:pPr algn="ctr" fontAlgn="b"/>
                      <a:r>
                        <a:rPr lang="en-US" sz="2000" u="none" strike="noStrike">
                          <a:effectLst/>
                        </a:rPr>
                        <a:t>1</a:t>
                      </a:r>
                      <a:endParaRPr lang="en-US" sz="20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2000" u="none" strike="noStrike">
                          <a:effectLst/>
                        </a:rPr>
                        <a:t>can listen from my car</a:t>
                      </a:r>
                      <a:endParaRPr lang="en-US" sz="20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3492933944"/>
                  </a:ext>
                </a:extLst>
              </a:tr>
              <a:tr h="254910">
                <a:tc>
                  <a:txBody>
                    <a:bodyPr/>
                    <a:lstStyle/>
                    <a:p>
                      <a:pPr algn="ctr" fontAlgn="b"/>
                      <a:endParaRPr lang="en-US" sz="13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1300" u="none" strike="noStrike">
                          <a:effectLst/>
                        </a:rPr>
                        <a:t> </a:t>
                      </a:r>
                      <a:endParaRPr lang="en-US" sz="13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1910707285"/>
                  </a:ext>
                </a:extLst>
              </a:tr>
              <a:tr h="254910">
                <a:tc>
                  <a:txBody>
                    <a:bodyPr/>
                    <a:lstStyle/>
                    <a:p>
                      <a:pPr algn="ctr" fontAlgn="b"/>
                      <a:endParaRPr lang="en-US" sz="1300" b="0" i="0" u="none" strike="noStrike">
                        <a:solidFill>
                          <a:srgbClr val="000000"/>
                        </a:solidFill>
                        <a:effectLst/>
                        <a:latin typeface="Calibri" panose="020F0502020204030204" pitchFamily="34" charset="0"/>
                      </a:endParaRPr>
                    </a:p>
                  </a:txBody>
                  <a:tcPr marL="9367" marR="9367" marT="9367" marB="0" anchor="b"/>
                </a:tc>
                <a:tc>
                  <a:txBody>
                    <a:bodyPr/>
                    <a:lstStyle/>
                    <a:p>
                      <a:pPr algn="l" fontAlgn="b"/>
                      <a:r>
                        <a:rPr lang="en-US" sz="1300" u="none" strike="noStrike">
                          <a:effectLst/>
                        </a:rPr>
                        <a:t> </a:t>
                      </a:r>
                      <a:endParaRPr lang="en-US" sz="1300" b="0" i="0" u="none" strike="noStrike">
                        <a:solidFill>
                          <a:srgbClr val="000000"/>
                        </a:solidFill>
                        <a:effectLst/>
                        <a:latin typeface="Calibri" panose="020F0502020204030204" pitchFamily="34" charset="0"/>
                      </a:endParaRPr>
                    </a:p>
                  </a:txBody>
                  <a:tcPr marL="9367" marR="9367" marT="9367" marB="0" anchor="b"/>
                </a:tc>
                <a:extLst>
                  <a:ext uri="{0D108BD9-81ED-4DB2-BD59-A6C34878D82A}">
                    <a16:rowId xmlns:a16="http://schemas.microsoft.com/office/drawing/2014/main" xmlns="" val="1515039652"/>
                  </a:ext>
                </a:extLst>
              </a:tr>
            </a:tbl>
          </a:graphicData>
        </a:graphic>
      </p:graphicFrame>
    </p:spTree>
    <p:extLst>
      <p:ext uri="{BB962C8B-B14F-4D97-AF65-F5344CB8AC3E}">
        <p14:creationId xmlns:p14="http://schemas.microsoft.com/office/powerpoint/2010/main" val="162265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1CD9F-7E2B-483E-ACFF-7ADBEED02D7E}"/>
              </a:ext>
            </a:extLst>
          </p:cNvPr>
          <p:cNvSpPr>
            <a:spLocks noGrp="1"/>
          </p:cNvSpPr>
          <p:nvPr>
            <p:ph type="title"/>
          </p:nvPr>
        </p:nvSpPr>
        <p:spPr>
          <a:xfrm>
            <a:off x="965199" y="609601"/>
            <a:ext cx="7648121" cy="730928"/>
          </a:xfrm>
        </p:spPr>
        <p:txBody>
          <a:bodyPr>
            <a:normAutofit/>
          </a:bodyPr>
          <a:lstStyle/>
          <a:p>
            <a:pPr algn="ctr">
              <a:lnSpc>
                <a:spcPct val="90000"/>
              </a:lnSpc>
            </a:pPr>
            <a:r>
              <a:rPr lang="en-US" sz="2800" b="0" i="0" u="none" strike="noStrike" dirty="0">
                <a:solidFill>
                  <a:srgbClr val="0070C0"/>
                </a:solidFill>
                <a:effectLst/>
                <a:latin typeface="Arial" panose="020B0604020202020204" pitchFamily="34" charset="0"/>
              </a:rPr>
              <a:t>Why do you dislike electronic meetings?</a:t>
            </a:r>
            <a:endParaRPr lang="en-US" sz="2800" dirty="0">
              <a:solidFill>
                <a:srgbClr val="0070C0"/>
              </a:solidFill>
            </a:endParaRPr>
          </a:p>
        </p:txBody>
      </p:sp>
      <p:graphicFrame>
        <p:nvGraphicFramePr>
          <p:cNvPr id="4" name="Content Placeholder 3">
            <a:extLst>
              <a:ext uri="{FF2B5EF4-FFF2-40B4-BE49-F238E27FC236}">
                <a16:creationId xmlns:a16="http://schemas.microsoft.com/office/drawing/2014/main" xmlns="" id="{B5A7EDC0-B869-42E9-924F-6C5DC4A1089C}"/>
              </a:ext>
            </a:extLst>
          </p:cNvPr>
          <p:cNvGraphicFramePr>
            <a:graphicFrameLocks noGrp="1"/>
          </p:cNvGraphicFramePr>
          <p:nvPr>
            <p:ph idx="1"/>
            <p:extLst>
              <p:ext uri="{D42A27DB-BD31-4B8C-83A1-F6EECF244321}">
                <p14:modId xmlns:p14="http://schemas.microsoft.com/office/powerpoint/2010/main" val="3849229736"/>
              </p:ext>
            </p:extLst>
          </p:nvPr>
        </p:nvGraphicFramePr>
        <p:xfrm>
          <a:off x="1187134" y="1948543"/>
          <a:ext cx="6769731" cy="4093488"/>
        </p:xfrm>
        <a:graphic>
          <a:graphicData uri="http://schemas.openxmlformats.org/drawingml/2006/table">
            <a:tbl>
              <a:tblPr firstRow="1" bandRow="1">
                <a:tableStyleId>{5C22544A-7EE6-4342-B048-85BDC9FD1C3A}</a:tableStyleId>
              </a:tblPr>
              <a:tblGrid>
                <a:gridCol w="5263416">
                  <a:extLst>
                    <a:ext uri="{9D8B030D-6E8A-4147-A177-3AD203B41FA5}">
                      <a16:colId xmlns:a16="http://schemas.microsoft.com/office/drawing/2014/main" xmlns="" val="3202524497"/>
                    </a:ext>
                  </a:extLst>
                </a:gridCol>
                <a:gridCol w="1506315">
                  <a:extLst>
                    <a:ext uri="{9D8B030D-6E8A-4147-A177-3AD203B41FA5}">
                      <a16:colId xmlns:a16="http://schemas.microsoft.com/office/drawing/2014/main" xmlns="" val="3060272509"/>
                    </a:ext>
                  </a:extLst>
                </a:gridCol>
              </a:tblGrid>
              <a:tr h="384725">
                <a:tc>
                  <a:txBody>
                    <a:bodyPr/>
                    <a:lstStyle/>
                    <a:p>
                      <a:pPr algn="l" fontAlgn="b"/>
                      <a:r>
                        <a:rPr lang="en-US" sz="2200" u="sng" strike="noStrike">
                          <a:effectLst/>
                        </a:rPr>
                        <a:t>Issues</a:t>
                      </a:r>
                      <a:endParaRPr lang="en-US" sz="2200" b="0" i="0" u="sng" strike="noStrike" dirty="0">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sng" strike="noStrike">
                          <a:effectLst/>
                        </a:rPr>
                        <a:t>Responses</a:t>
                      </a:r>
                      <a:endParaRPr lang="en-US" sz="2200" b="0" i="0" u="sng" strike="noStrike">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668714111"/>
                  </a:ext>
                </a:extLst>
              </a:tr>
              <a:tr h="384725">
                <a:tc>
                  <a:txBody>
                    <a:bodyPr/>
                    <a:lstStyle/>
                    <a:p>
                      <a:pPr algn="l" fontAlgn="b"/>
                      <a:r>
                        <a:rPr lang="en-US" sz="2200" u="none" strike="noStrike">
                          <a:effectLst/>
                        </a:rPr>
                        <a:t>Hybrid</a:t>
                      </a:r>
                      <a:endParaRPr lang="en-US" sz="2200" b="0" i="0" u="none" strike="noStrike">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1</a:t>
                      </a:r>
                      <a:endParaRPr lang="en-US" sz="2200" b="0" i="0" u="none" strike="noStrike">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3416659944"/>
                  </a:ext>
                </a:extLst>
              </a:tr>
              <a:tr h="384725">
                <a:tc>
                  <a:txBody>
                    <a:bodyPr/>
                    <a:lstStyle/>
                    <a:p>
                      <a:pPr algn="l" fontAlgn="b"/>
                      <a:r>
                        <a:rPr lang="en-US" sz="2200" u="none" strike="noStrike">
                          <a:effectLst/>
                        </a:rPr>
                        <a:t>Tech Troubles</a:t>
                      </a:r>
                      <a:endParaRPr lang="en-US" sz="2200" b="0" i="0" u="none" strike="noStrike">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10</a:t>
                      </a:r>
                      <a:endParaRPr lang="en-US" sz="2200" b="0" i="0" u="none" strike="noStrike">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2286826820"/>
                  </a:ext>
                </a:extLst>
              </a:tr>
              <a:tr h="384725">
                <a:tc>
                  <a:txBody>
                    <a:bodyPr/>
                    <a:lstStyle/>
                    <a:p>
                      <a:pPr algn="l" fontAlgn="b"/>
                      <a:r>
                        <a:rPr lang="en-US" sz="2200" u="none" strike="noStrike">
                          <a:effectLst/>
                        </a:rPr>
                        <a:t>Perfers face to face</a:t>
                      </a:r>
                      <a:endParaRPr lang="en-US" sz="2200" b="0" i="0" u="none" strike="noStrike">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19</a:t>
                      </a:r>
                      <a:endParaRPr lang="en-US" sz="2200" b="0" i="0" u="none" strike="noStrike">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1385139111"/>
                  </a:ext>
                </a:extLst>
              </a:tr>
              <a:tr h="384725">
                <a:tc>
                  <a:txBody>
                    <a:bodyPr/>
                    <a:lstStyle/>
                    <a:p>
                      <a:pPr algn="l" fontAlgn="b"/>
                      <a:r>
                        <a:rPr lang="en-US" sz="2200" u="none" strike="noStrike">
                          <a:effectLst/>
                        </a:rPr>
                        <a:t>Anonymity </a:t>
                      </a:r>
                      <a:endParaRPr lang="en-US" sz="2200" b="0" i="0" u="none" strike="noStrike">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5</a:t>
                      </a:r>
                      <a:endParaRPr lang="en-US" sz="2200" b="0" i="0" u="none" strike="noStrike">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607882078"/>
                  </a:ext>
                </a:extLst>
              </a:tr>
              <a:tr h="384725">
                <a:tc>
                  <a:txBody>
                    <a:bodyPr/>
                    <a:lstStyle/>
                    <a:p>
                      <a:pPr algn="l" fontAlgn="b"/>
                      <a:r>
                        <a:rPr lang="en-US" sz="2200" u="none" strike="noStrike">
                          <a:effectLst/>
                        </a:rPr>
                        <a:t>Can’t see everyone</a:t>
                      </a:r>
                      <a:endParaRPr lang="en-US" sz="2200" b="0" i="0" u="none" strike="noStrike" dirty="0">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1</a:t>
                      </a:r>
                      <a:endParaRPr lang="en-US" sz="2200" b="0" i="0" u="none" strike="noStrike" dirty="0">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1490494482"/>
                  </a:ext>
                </a:extLst>
              </a:tr>
              <a:tr h="384725">
                <a:tc>
                  <a:txBody>
                    <a:bodyPr/>
                    <a:lstStyle/>
                    <a:p>
                      <a:pPr algn="l" fontAlgn="b"/>
                      <a:r>
                        <a:rPr lang="en-US" sz="2200" u="none" strike="noStrike">
                          <a:effectLst/>
                        </a:rPr>
                        <a:t>Never been to electronic meeting</a:t>
                      </a:r>
                      <a:endParaRPr lang="en-US" sz="2200" b="0" i="0" u="none" strike="noStrike" dirty="0">
                        <a:solidFill>
                          <a:srgbClr val="000000"/>
                        </a:solidFill>
                        <a:effectLst/>
                        <a:latin typeface="Calibri" panose="020F0502020204030204" pitchFamily="34" charset="0"/>
                      </a:endParaRPr>
                    </a:p>
                  </a:txBody>
                  <a:tcPr marL="9271" marR="9271" marT="9271" marB="0" anchor="b"/>
                </a:tc>
                <a:tc>
                  <a:txBody>
                    <a:bodyPr/>
                    <a:lstStyle/>
                    <a:p>
                      <a:pPr algn="ctr" fontAlgn="b"/>
                      <a:r>
                        <a:rPr lang="en-US" sz="2200" u="none" strike="noStrike">
                          <a:effectLst/>
                        </a:rPr>
                        <a:t>1</a:t>
                      </a:r>
                      <a:endParaRPr lang="en-US" sz="2200" b="0" i="0" u="none" strike="noStrike" dirty="0">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1763859782"/>
                  </a:ext>
                </a:extLst>
              </a:tr>
              <a:tr h="384725">
                <a:tc>
                  <a:txBody>
                    <a:bodyPr/>
                    <a:lstStyle/>
                    <a:p>
                      <a:pPr algn="l" fontAlgn="b"/>
                      <a:r>
                        <a:rPr lang="en-US" sz="2200" u="none" strike="noStrike">
                          <a:solidFill>
                            <a:schemeClr val="tx1"/>
                          </a:solidFill>
                          <a:effectLst/>
                        </a:rPr>
                        <a:t>Loss of topic focus</a:t>
                      </a:r>
                      <a:endParaRPr lang="en-US" sz="2200" b="0" i="0" u="none" strike="noStrike" dirty="0">
                        <a:solidFill>
                          <a:schemeClr val="tx1"/>
                        </a:solidFill>
                        <a:effectLst/>
                        <a:latin typeface="Calibri" panose="020F0502020204030204" pitchFamily="34" charset="0"/>
                      </a:endParaRPr>
                    </a:p>
                  </a:txBody>
                  <a:tcPr marL="9271" marR="9271" marT="9271" marB="0" anchor="b"/>
                </a:tc>
                <a:tc>
                  <a:txBody>
                    <a:bodyPr/>
                    <a:lstStyle/>
                    <a:p>
                      <a:pPr algn="ctr" fontAlgn="b"/>
                      <a:r>
                        <a:rPr lang="en-US" sz="2200" u="none" strike="noStrike">
                          <a:solidFill>
                            <a:schemeClr val="tx1"/>
                          </a:solidFill>
                          <a:effectLst/>
                        </a:rPr>
                        <a:t>1</a:t>
                      </a:r>
                      <a:endParaRPr lang="en-US" sz="2200" b="0" i="0" u="none" strike="noStrike">
                        <a:solidFill>
                          <a:schemeClr val="tx1"/>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3109760099"/>
                  </a:ext>
                </a:extLst>
              </a:tr>
              <a:tr h="384725">
                <a:tc>
                  <a:txBody>
                    <a:bodyPr/>
                    <a:lstStyle/>
                    <a:p>
                      <a:pPr algn="l" fontAlgn="b"/>
                      <a:r>
                        <a:rPr lang="en-US" sz="2200" u="none" strike="noStrike">
                          <a:solidFill>
                            <a:schemeClr val="tx1"/>
                          </a:solidFill>
                          <a:effectLst/>
                        </a:rPr>
                        <a:t>Concern for newcomers</a:t>
                      </a:r>
                      <a:endParaRPr lang="en-US" sz="2200" b="0" i="0" u="none" strike="noStrike">
                        <a:solidFill>
                          <a:schemeClr val="tx1"/>
                        </a:solidFill>
                        <a:effectLst/>
                        <a:latin typeface="Calibri" panose="020F0502020204030204" pitchFamily="34" charset="0"/>
                      </a:endParaRPr>
                    </a:p>
                  </a:txBody>
                  <a:tcPr marL="9271" marR="9271" marT="9271" marB="0" anchor="b"/>
                </a:tc>
                <a:tc>
                  <a:txBody>
                    <a:bodyPr/>
                    <a:lstStyle/>
                    <a:p>
                      <a:pPr algn="ctr" fontAlgn="b"/>
                      <a:r>
                        <a:rPr lang="en-US" sz="2200" u="none" strike="noStrike">
                          <a:solidFill>
                            <a:schemeClr val="tx1"/>
                          </a:solidFill>
                          <a:effectLst/>
                        </a:rPr>
                        <a:t>2</a:t>
                      </a:r>
                      <a:endParaRPr lang="en-US" sz="2200" b="0" i="0" u="none" strike="noStrike">
                        <a:solidFill>
                          <a:schemeClr val="tx1"/>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1203167352"/>
                  </a:ext>
                </a:extLst>
              </a:tr>
              <a:tr h="384725">
                <a:tc>
                  <a:txBody>
                    <a:bodyPr/>
                    <a:lstStyle/>
                    <a:p>
                      <a:pPr algn="l" fontAlgn="b"/>
                      <a:r>
                        <a:rPr lang="en-US" sz="2200" u="none" strike="noStrike">
                          <a:solidFill>
                            <a:schemeClr val="tx1"/>
                          </a:solidFill>
                          <a:effectLst/>
                        </a:rPr>
                        <a:t>Encourages isolation</a:t>
                      </a:r>
                      <a:endParaRPr lang="en-US" sz="2200" b="0" i="0" u="none" strike="noStrike" dirty="0">
                        <a:solidFill>
                          <a:schemeClr val="tx1"/>
                        </a:solidFill>
                        <a:effectLst/>
                        <a:latin typeface="Calibri" panose="020F0502020204030204" pitchFamily="34" charset="0"/>
                      </a:endParaRPr>
                    </a:p>
                  </a:txBody>
                  <a:tcPr marL="9271" marR="9271" marT="9271" marB="0" anchor="b"/>
                </a:tc>
                <a:tc>
                  <a:txBody>
                    <a:bodyPr/>
                    <a:lstStyle/>
                    <a:p>
                      <a:pPr algn="ctr" fontAlgn="b"/>
                      <a:r>
                        <a:rPr lang="en-US" sz="2200" u="none" strike="noStrike" dirty="0">
                          <a:solidFill>
                            <a:schemeClr val="tx1"/>
                          </a:solidFill>
                          <a:effectLst/>
                        </a:rPr>
                        <a:t>1</a:t>
                      </a:r>
                      <a:endParaRPr lang="en-US" sz="2200" b="0" i="0" u="none" strike="noStrike" dirty="0">
                        <a:solidFill>
                          <a:schemeClr val="tx1"/>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3093253417"/>
                  </a:ext>
                </a:extLst>
              </a:tr>
              <a:tr h="246238">
                <a:tc>
                  <a:txBody>
                    <a:bodyPr/>
                    <a:lstStyle/>
                    <a:p>
                      <a:pPr algn="l" fontAlgn="b"/>
                      <a:endParaRPr lang="en-US" sz="1300" b="0" i="0" u="none" strike="noStrike">
                        <a:solidFill>
                          <a:srgbClr val="000000"/>
                        </a:solidFill>
                        <a:effectLst/>
                        <a:latin typeface="Calibri" panose="020F0502020204030204" pitchFamily="34" charset="0"/>
                      </a:endParaRPr>
                    </a:p>
                  </a:txBody>
                  <a:tcPr marL="9271" marR="9271" marT="9271" marB="0" anchor="b"/>
                </a:tc>
                <a:tc>
                  <a:txBody>
                    <a:body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9271" marR="9271" marT="9271" marB="0" anchor="b"/>
                </a:tc>
                <a:extLst>
                  <a:ext uri="{0D108BD9-81ED-4DB2-BD59-A6C34878D82A}">
                    <a16:rowId xmlns:a16="http://schemas.microsoft.com/office/drawing/2014/main" xmlns="" val="3508058407"/>
                  </a:ext>
                </a:extLst>
              </a:tr>
            </a:tbl>
          </a:graphicData>
        </a:graphic>
      </p:graphicFrame>
    </p:spTree>
    <p:extLst>
      <p:ext uri="{BB962C8B-B14F-4D97-AF65-F5344CB8AC3E}">
        <p14:creationId xmlns:p14="http://schemas.microsoft.com/office/powerpoint/2010/main" val="1206169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6CFDD2-2A9A-45D0-8F1B-D2D69A751C1D}"/>
              </a:ext>
            </a:extLst>
          </p:cNvPr>
          <p:cNvSpPr>
            <a:spLocks noGrp="1"/>
          </p:cNvSpPr>
          <p:nvPr>
            <p:ph type="title"/>
          </p:nvPr>
        </p:nvSpPr>
        <p:spPr/>
        <p:txBody>
          <a:bodyPr>
            <a:noAutofit/>
          </a:bodyPr>
          <a:lstStyle/>
          <a:p>
            <a:r>
              <a:rPr lang="en-US" sz="2800" dirty="0">
                <a:solidFill>
                  <a:srgbClr val="0070C0"/>
                </a:solidFill>
              </a:rPr>
              <a:t>GRs of Electronic Meetings: Click all that apply to describe your group's current situation.</a:t>
            </a:r>
          </a:p>
        </p:txBody>
      </p:sp>
      <p:graphicFrame>
        <p:nvGraphicFramePr>
          <p:cNvPr id="7" name="Content Placeholder 6">
            <a:extLst>
              <a:ext uri="{FF2B5EF4-FFF2-40B4-BE49-F238E27FC236}">
                <a16:creationId xmlns:a16="http://schemas.microsoft.com/office/drawing/2014/main" xmlns="" id="{6357B753-B4CB-49CF-92CF-7CC9B884BB9A}"/>
              </a:ext>
            </a:extLst>
          </p:cNvPr>
          <p:cNvGraphicFramePr>
            <a:graphicFrameLocks noGrp="1"/>
          </p:cNvGraphicFramePr>
          <p:nvPr>
            <p:ph idx="1"/>
            <p:extLst>
              <p:ext uri="{D42A27DB-BD31-4B8C-83A1-F6EECF244321}">
                <p14:modId xmlns:p14="http://schemas.microsoft.com/office/powerpoint/2010/main" val="1326794874"/>
              </p:ext>
            </p:extLst>
          </p:nvPr>
        </p:nvGraphicFramePr>
        <p:xfrm>
          <a:off x="727969" y="2174291"/>
          <a:ext cx="6498632" cy="3743934"/>
        </p:xfrm>
        <a:graphic>
          <a:graphicData uri="http://schemas.openxmlformats.org/drawingml/2006/table">
            <a:tbl>
              <a:tblPr>
                <a:tableStyleId>{5C22544A-7EE6-4342-B048-85BDC9FD1C3A}</a:tableStyleId>
              </a:tblPr>
              <a:tblGrid>
                <a:gridCol w="5468587">
                  <a:extLst>
                    <a:ext uri="{9D8B030D-6E8A-4147-A177-3AD203B41FA5}">
                      <a16:colId xmlns:a16="http://schemas.microsoft.com/office/drawing/2014/main" xmlns="" val="2007077768"/>
                    </a:ext>
                  </a:extLst>
                </a:gridCol>
                <a:gridCol w="1030045">
                  <a:extLst>
                    <a:ext uri="{9D8B030D-6E8A-4147-A177-3AD203B41FA5}">
                      <a16:colId xmlns:a16="http://schemas.microsoft.com/office/drawing/2014/main" xmlns="" val="966939144"/>
                    </a:ext>
                  </a:extLst>
                </a:gridCol>
              </a:tblGrid>
              <a:tr h="559292">
                <a:tc>
                  <a:txBody>
                    <a:bodyPr/>
                    <a:lstStyle/>
                    <a:p>
                      <a:pPr algn="l" fontAlgn="b"/>
                      <a:r>
                        <a:rPr lang="en-US" sz="1600" b="1" u="sng" strike="noStrike" dirty="0">
                          <a:effectLst/>
                        </a:rPr>
                        <a:t>Current Situation   </a:t>
                      </a:r>
                      <a:endParaRPr lang="en-US" sz="16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b="1" i="0" u="sng" strike="noStrike" dirty="0">
                          <a:solidFill>
                            <a:srgbClr val="000000"/>
                          </a:solidFill>
                          <a:effectLst/>
                          <a:latin typeface="Calibri" panose="020F0502020204030204" pitchFamily="34" charset="0"/>
                        </a:rPr>
                        <a:t>Responses</a:t>
                      </a:r>
                    </a:p>
                  </a:txBody>
                  <a:tcPr marL="7620" marR="7620" marT="7620" marB="0" anchor="b"/>
                </a:tc>
                <a:extLst>
                  <a:ext uri="{0D108BD9-81ED-4DB2-BD59-A6C34878D82A}">
                    <a16:rowId xmlns:a16="http://schemas.microsoft.com/office/drawing/2014/main" xmlns="" val="1506198467"/>
                  </a:ext>
                </a:extLst>
              </a:tr>
              <a:tr h="298290">
                <a:tc>
                  <a:txBody>
                    <a:bodyPr/>
                    <a:lstStyle/>
                    <a:p>
                      <a:pPr algn="l" fontAlgn="b"/>
                      <a:r>
                        <a:rPr lang="en-US" sz="1600" u="none" strike="noStrike" dirty="0">
                          <a:effectLst/>
                        </a:rPr>
                        <a:t>Hybrid</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38948555"/>
                  </a:ext>
                </a:extLst>
              </a:tr>
              <a:tr h="298290">
                <a:tc>
                  <a:txBody>
                    <a:bodyPr/>
                    <a:lstStyle/>
                    <a:p>
                      <a:pPr algn="l" fontAlgn="b"/>
                      <a:r>
                        <a:rPr lang="en-US" sz="1600" u="none" strike="noStrike">
                          <a:effectLst/>
                        </a:rPr>
                        <a:t>Closed</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43889528"/>
                  </a:ext>
                </a:extLst>
              </a:tr>
              <a:tr h="298290">
                <a:tc>
                  <a:txBody>
                    <a:bodyPr/>
                    <a:lstStyle/>
                    <a:p>
                      <a:pPr algn="l" fontAlgn="b"/>
                      <a:r>
                        <a:rPr lang="en-US" sz="1600" u="none" strike="noStrike">
                          <a:effectLst/>
                        </a:rPr>
                        <a:t>Temporary Electronic</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087863152"/>
                  </a:ext>
                </a:extLst>
              </a:tr>
              <a:tr h="298290">
                <a:tc>
                  <a:txBody>
                    <a:bodyPr/>
                    <a:lstStyle/>
                    <a:p>
                      <a:pPr algn="l" fontAlgn="b"/>
                      <a:r>
                        <a:rPr lang="en-US" sz="1600" u="none" strike="noStrike">
                          <a:effectLst/>
                        </a:rPr>
                        <a:t>Audio</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67867165"/>
                  </a:ext>
                </a:extLst>
              </a:tr>
              <a:tr h="310718">
                <a:tc>
                  <a:txBody>
                    <a:bodyPr/>
                    <a:lstStyle/>
                    <a:p>
                      <a:pPr algn="l" fontAlgn="b"/>
                      <a:r>
                        <a:rPr lang="en-US" sz="1600" u="none" strike="noStrike">
                          <a:effectLst/>
                        </a:rPr>
                        <a:t>Face to Face</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42391935"/>
                  </a:ext>
                </a:extLst>
              </a:tr>
              <a:tr h="571722">
                <a:tc>
                  <a:txBody>
                    <a:bodyPr/>
                    <a:lstStyle/>
                    <a:p>
                      <a:pPr algn="l" fontAlgn="b"/>
                      <a:r>
                        <a:rPr lang="en-US" sz="1600" u="none" strike="noStrike" dirty="0">
                          <a:effectLst/>
                        </a:rPr>
                        <a:t>Temporary electronic thinking of becoming a hybrid</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20</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16129578"/>
                  </a:ext>
                </a:extLst>
              </a:tr>
              <a:tr h="298290">
                <a:tc>
                  <a:txBody>
                    <a:bodyPr/>
                    <a:lstStyle/>
                    <a:p>
                      <a:pPr algn="l" fontAlgn="b"/>
                      <a:r>
                        <a:rPr lang="en-US" sz="1600" u="none" strike="noStrike" dirty="0">
                          <a:effectLst/>
                        </a:rPr>
                        <a:t>Temporary Electronic thinking of becoming electronic</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63810749"/>
                  </a:ext>
                </a:extLst>
              </a:tr>
              <a:tr h="559292">
                <a:tc>
                  <a:txBody>
                    <a:bodyPr/>
                    <a:lstStyle/>
                    <a:p>
                      <a:pPr algn="l" fontAlgn="b"/>
                      <a:r>
                        <a:rPr lang="en-US" sz="1600" u="none" strike="noStrike" dirty="0">
                          <a:effectLst/>
                        </a:rPr>
                        <a:t>Temporary Electronic thinking of going to Face to Face</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a:effectLst/>
                        </a:rPr>
                        <a:t>17</a:t>
                      </a:r>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108699320"/>
                  </a:ext>
                </a:extLst>
              </a:tr>
              <a:tr h="0">
                <a:tc>
                  <a:txBody>
                    <a:bodyPr/>
                    <a:lstStyle/>
                    <a:p>
                      <a:pPr algn="l" fontAlgn="b"/>
                      <a:r>
                        <a:rPr lang="en-US" sz="1600" u="none" strike="noStrike" dirty="0">
                          <a:effectLst/>
                        </a:rPr>
                        <a:t>Permanent Electronic</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01499257"/>
                  </a:ext>
                </a:extLst>
              </a:tr>
            </a:tbl>
          </a:graphicData>
        </a:graphic>
      </p:graphicFrame>
    </p:spTree>
    <p:extLst>
      <p:ext uri="{BB962C8B-B14F-4D97-AF65-F5344CB8AC3E}">
        <p14:creationId xmlns:p14="http://schemas.microsoft.com/office/powerpoint/2010/main" val="165351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24C67-1ABB-4338-9E6D-6B9B32B23CB6}"/>
              </a:ext>
            </a:extLst>
          </p:cNvPr>
          <p:cNvSpPr>
            <a:spLocks noGrp="1"/>
          </p:cNvSpPr>
          <p:nvPr>
            <p:ph type="title"/>
          </p:nvPr>
        </p:nvSpPr>
        <p:spPr/>
        <p:txBody>
          <a:bodyPr>
            <a:noAutofit/>
          </a:bodyPr>
          <a:lstStyle/>
          <a:p>
            <a:r>
              <a:rPr lang="en-US" sz="2000" dirty="0">
                <a:solidFill>
                  <a:srgbClr val="0070C0"/>
                </a:solidFill>
              </a:rPr>
              <a:t>If you are a permanent electronic meeting/group, would you be interested in having a district in Oregon specifically for electronic meetings?</a:t>
            </a:r>
            <a:r>
              <a:rPr lang="en-US" sz="2400" dirty="0"/>
              <a:t/>
            </a:r>
            <a:br>
              <a:rPr lang="en-US" sz="2400" dirty="0"/>
            </a:br>
            <a:endParaRPr lang="en-US" sz="2400" dirty="0"/>
          </a:p>
        </p:txBody>
      </p:sp>
      <p:graphicFrame>
        <p:nvGraphicFramePr>
          <p:cNvPr id="4" name="Content Placeholder 3" descr="Chart type: Pie. 'Number' by 'Answer'&#10;&#10;Description automatically generated">
            <a:extLst>
              <a:ext uri="{FF2B5EF4-FFF2-40B4-BE49-F238E27FC236}">
                <a16:creationId xmlns:a16="http://schemas.microsoft.com/office/drawing/2014/main" xmlns="" id="{DF276562-826C-4138-AF2B-BE303A277CF4}"/>
              </a:ext>
            </a:extLst>
          </p:cNvPr>
          <p:cNvGraphicFramePr>
            <a:graphicFrameLocks noGrp="1"/>
          </p:cNvGraphicFramePr>
          <p:nvPr>
            <p:ph idx="1"/>
            <p:extLst>
              <p:ext uri="{D42A27DB-BD31-4B8C-83A1-F6EECF244321}">
                <p14:modId xmlns:p14="http://schemas.microsoft.com/office/powerpoint/2010/main" val="3333359101"/>
              </p:ext>
            </p:extLst>
          </p:nvPr>
        </p:nvGraphicFramePr>
        <p:xfrm>
          <a:off x="609600" y="2160588"/>
          <a:ext cx="6348413" cy="4000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538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C06DAF-1336-420E-A88A-CC5F0C458A3D}"/>
              </a:ext>
            </a:extLst>
          </p:cNvPr>
          <p:cNvSpPr>
            <a:spLocks noGrp="1"/>
          </p:cNvSpPr>
          <p:nvPr>
            <p:ph type="title"/>
          </p:nvPr>
        </p:nvSpPr>
        <p:spPr/>
        <p:txBody>
          <a:bodyPr>
            <a:normAutofit/>
          </a:bodyPr>
          <a:lstStyle/>
          <a:p>
            <a:r>
              <a:rPr lang="en-US" sz="2800" b="0" i="0" u="none" strike="noStrike" dirty="0">
                <a:solidFill>
                  <a:srgbClr val="000000"/>
                </a:solidFill>
                <a:effectLst/>
                <a:latin typeface="Arial" panose="020B0604020202020204" pitchFamily="34" charset="0"/>
              </a:rPr>
              <a:t>DRs: Which type of electronic meetings do you have in your district? </a:t>
            </a:r>
            <a:endParaRPr lang="en-US" sz="2800" dirty="0"/>
          </a:p>
        </p:txBody>
      </p:sp>
      <p:graphicFrame>
        <p:nvGraphicFramePr>
          <p:cNvPr id="4" name="Content Placeholder 3" descr="Chart type: Pie. 'Number' by 'Types of meetings'&#10;&#10;Description automatically generated">
            <a:extLst>
              <a:ext uri="{FF2B5EF4-FFF2-40B4-BE49-F238E27FC236}">
                <a16:creationId xmlns:a16="http://schemas.microsoft.com/office/drawing/2014/main" xmlns="" id="{489232E8-E661-4EFD-98BB-59DE86647312}"/>
              </a:ext>
            </a:extLst>
          </p:cNvPr>
          <p:cNvGraphicFramePr>
            <a:graphicFrameLocks noGrp="1"/>
          </p:cNvGraphicFramePr>
          <p:nvPr>
            <p:ph idx="1"/>
            <p:extLst>
              <p:ext uri="{D42A27DB-BD31-4B8C-83A1-F6EECF244321}">
                <p14:modId xmlns:p14="http://schemas.microsoft.com/office/powerpoint/2010/main" val="2545343110"/>
              </p:ext>
            </p:extLst>
          </p:nvPr>
        </p:nvGraphicFramePr>
        <p:xfrm>
          <a:off x="1100830" y="1722268"/>
          <a:ext cx="5857183" cy="4319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0624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F023B-DC84-4257-95C6-9D2AD91AB43B}"/>
              </a:ext>
            </a:extLst>
          </p:cNvPr>
          <p:cNvSpPr>
            <a:spLocks noGrp="1"/>
          </p:cNvSpPr>
          <p:nvPr>
            <p:ph type="title"/>
          </p:nvPr>
        </p:nvSpPr>
        <p:spPr/>
        <p:txBody>
          <a:bodyPr>
            <a:normAutofit/>
          </a:bodyPr>
          <a:lstStyle/>
          <a:p>
            <a:r>
              <a:rPr lang="en-US" sz="2400" b="0" i="0" u="none" strike="noStrike" dirty="0">
                <a:solidFill>
                  <a:srgbClr val="000000"/>
                </a:solidFill>
                <a:effectLst/>
                <a:latin typeface="Arial" panose="020B0604020202020204" pitchFamily="34" charset="0"/>
              </a:rPr>
              <a:t> GRs: Does your group know what format it wishes to have post pandemic?</a:t>
            </a:r>
            <a:r>
              <a:rPr lang="en-US" sz="2400" dirty="0"/>
              <a:t> </a:t>
            </a:r>
          </a:p>
        </p:txBody>
      </p:sp>
      <p:graphicFrame>
        <p:nvGraphicFramePr>
          <p:cNvPr id="4" name="Content Placeholder 3" descr="Chart type: Pie. 'Field2' by 'Field1'&#10;&#10;Description automatically generated">
            <a:extLst>
              <a:ext uri="{FF2B5EF4-FFF2-40B4-BE49-F238E27FC236}">
                <a16:creationId xmlns:a16="http://schemas.microsoft.com/office/drawing/2014/main" xmlns="" id="{078C6D03-39ED-4028-8DE9-D3550EBBE2AB}"/>
              </a:ext>
            </a:extLst>
          </p:cNvPr>
          <p:cNvGraphicFramePr>
            <a:graphicFrameLocks noGrp="1"/>
          </p:cNvGraphicFramePr>
          <p:nvPr>
            <p:ph idx="1"/>
            <p:extLst>
              <p:ext uri="{D42A27DB-BD31-4B8C-83A1-F6EECF244321}">
                <p14:modId xmlns:p14="http://schemas.microsoft.com/office/powerpoint/2010/main" val="2029371409"/>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437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222BA-8C5B-4674-A602-FCDB730FC45F}"/>
              </a:ext>
            </a:extLst>
          </p:cNvPr>
          <p:cNvSpPr>
            <a:spLocks noGrp="1"/>
          </p:cNvSpPr>
          <p:nvPr>
            <p:ph type="title"/>
          </p:nvPr>
        </p:nvSpPr>
        <p:spPr>
          <a:xfrm>
            <a:off x="508000" y="609600"/>
            <a:ext cx="6447501" cy="1320800"/>
          </a:xfrm>
        </p:spPr>
        <p:txBody>
          <a:bodyPr>
            <a:normAutofit/>
          </a:bodyPr>
          <a:lstStyle/>
          <a:p>
            <a:pPr>
              <a:lnSpc>
                <a:spcPct val="90000"/>
              </a:lnSpc>
            </a:pPr>
            <a:r>
              <a:rPr lang="en-US" sz="2800" b="0" i="0" u="none" strike="noStrike" dirty="0">
                <a:solidFill>
                  <a:srgbClr val="0070C0"/>
                </a:solidFill>
                <a:effectLst/>
                <a:latin typeface="Arial" panose="020B0604020202020204" pitchFamily="34" charset="0"/>
              </a:rPr>
              <a:t>GRs: If you answered "Yes" above, what format does your group want to have post pandemic?</a:t>
            </a:r>
            <a:r>
              <a:rPr lang="en-US" sz="2800" dirty="0">
                <a:solidFill>
                  <a:srgbClr val="0070C0"/>
                </a:solidFill>
              </a:rPr>
              <a:t> </a:t>
            </a:r>
          </a:p>
        </p:txBody>
      </p:sp>
      <p:graphicFrame>
        <p:nvGraphicFramePr>
          <p:cNvPr id="4" name="Content Placeholder 3" descr="Chart type: Stacked Bar. 'Type': In-Person and Hybrid have noticeably higher 'Number'.&#10;&#10;Description automatically generated">
            <a:extLst>
              <a:ext uri="{FF2B5EF4-FFF2-40B4-BE49-F238E27FC236}">
                <a16:creationId xmlns:a16="http://schemas.microsoft.com/office/drawing/2014/main" xmlns="" id="{56745F91-65BE-43FF-8C45-88789E80FAD3}"/>
              </a:ext>
            </a:extLst>
          </p:cNvPr>
          <p:cNvGraphicFramePr>
            <a:graphicFrameLocks noGrp="1"/>
          </p:cNvGraphicFramePr>
          <p:nvPr>
            <p:ph idx="1"/>
            <p:extLst>
              <p:ext uri="{D42A27DB-BD31-4B8C-83A1-F6EECF244321}">
                <p14:modId xmlns:p14="http://schemas.microsoft.com/office/powerpoint/2010/main" val="2822271095"/>
              </p:ext>
            </p:extLst>
          </p:nvPr>
        </p:nvGraphicFramePr>
        <p:xfrm>
          <a:off x="614799" y="1930400"/>
          <a:ext cx="6447234"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769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F6DC3-830F-47BB-A7A7-990FB3A05E8A}"/>
              </a:ext>
            </a:extLst>
          </p:cNvPr>
          <p:cNvSpPr>
            <a:spLocks noGrp="1"/>
          </p:cNvSpPr>
          <p:nvPr>
            <p:ph type="title"/>
          </p:nvPr>
        </p:nvSpPr>
        <p:spPr/>
        <p:txBody>
          <a:bodyPr>
            <a:normAutofit/>
          </a:bodyPr>
          <a:lstStyle/>
          <a:p>
            <a:r>
              <a:rPr lang="en-US" sz="2400" b="0" i="0" u="none" strike="noStrike" dirty="0">
                <a:solidFill>
                  <a:srgbClr val="000000"/>
                </a:solidFill>
                <a:effectLst/>
                <a:latin typeface="Arial" panose="020B0604020202020204" pitchFamily="34" charset="0"/>
              </a:rPr>
              <a:t>If you answered "No" or "Unsure" above, what would help your group decide?</a:t>
            </a:r>
            <a:r>
              <a:rPr lang="en-US" sz="2400" dirty="0"/>
              <a:t> </a:t>
            </a:r>
          </a:p>
        </p:txBody>
      </p:sp>
      <p:graphicFrame>
        <p:nvGraphicFramePr>
          <p:cNvPr id="4" name="Content Placeholder 3" descr="Chart type: Clustered Bar. 'Responses' by 'Concern'&#10;&#10;Description automatically generated">
            <a:extLst>
              <a:ext uri="{FF2B5EF4-FFF2-40B4-BE49-F238E27FC236}">
                <a16:creationId xmlns:a16="http://schemas.microsoft.com/office/drawing/2014/main" xmlns="" id="{7553F5C9-E384-44A4-8843-881D1BC6F1B0}"/>
              </a:ext>
            </a:extLst>
          </p:cNvPr>
          <p:cNvGraphicFramePr>
            <a:graphicFrameLocks noGrp="1"/>
          </p:cNvGraphicFramePr>
          <p:nvPr>
            <p:ph idx="1"/>
            <p:extLst>
              <p:ext uri="{D42A27DB-BD31-4B8C-83A1-F6EECF244321}">
                <p14:modId xmlns:p14="http://schemas.microsoft.com/office/powerpoint/2010/main" val="932616636"/>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34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5506EE-9B03-4E83-AEE5-BEC8D36460E0}"/>
              </a:ext>
            </a:extLst>
          </p:cNvPr>
          <p:cNvSpPr>
            <a:spLocks noGrp="1"/>
          </p:cNvSpPr>
          <p:nvPr>
            <p:ph type="title"/>
          </p:nvPr>
        </p:nvSpPr>
        <p:spPr>
          <a:xfrm>
            <a:off x="5872243" y="1253067"/>
            <a:ext cx="2528807" cy="4351866"/>
          </a:xfrm>
        </p:spPr>
        <p:txBody>
          <a:bodyPr anchor="ctr">
            <a:normAutofit/>
          </a:bodyPr>
          <a:lstStyle/>
          <a:p>
            <a:pPr>
              <a:lnSpc>
                <a:spcPct val="90000"/>
              </a:lnSpc>
            </a:pPr>
            <a:r>
              <a:rPr lang="en-US" sz="2800" b="0" i="0" u="none" strike="noStrike" dirty="0">
                <a:solidFill>
                  <a:schemeClr val="tx1"/>
                </a:solidFill>
                <a:effectLst/>
                <a:latin typeface="Arial" panose="020B0604020202020204" pitchFamily="34" charset="0"/>
              </a:rPr>
              <a:t>GRs of Current Hybrid Meetings: Why has your group decided to become hybrid (check all that may apply to your situation).</a:t>
            </a:r>
            <a:r>
              <a:rPr lang="en-US" sz="2800" dirty="0">
                <a:solidFill>
                  <a:schemeClr val="tx1"/>
                </a:solidFill>
              </a:rPr>
              <a:t> </a:t>
            </a:r>
          </a:p>
        </p:txBody>
      </p:sp>
      <p:sp>
        <p:nvSpPr>
          <p:cNvPr id="3" name="Content Placeholder 2">
            <a:extLst>
              <a:ext uri="{FF2B5EF4-FFF2-40B4-BE49-F238E27FC236}">
                <a16:creationId xmlns:a16="http://schemas.microsoft.com/office/drawing/2014/main" xmlns="" id="{8AD79979-D063-480F-B88D-6220D5EC54C1}"/>
              </a:ext>
            </a:extLst>
          </p:cNvPr>
          <p:cNvSpPr>
            <a:spLocks noGrp="1"/>
          </p:cNvSpPr>
          <p:nvPr>
            <p:ph idx="1"/>
          </p:nvPr>
        </p:nvSpPr>
        <p:spPr>
          <a:xfrm>
            <a:off x="508000" y="1253067"/>
            <a:ext cx="4616450" cy="4351866"/>
          </a:xfrm>
        </p:spPr>
        <p:txBody>
          <a:bodyPr anchor="ctr">
            <a:normAutofit/>
          </a:bodyPr>
          <a:lstStyle/>
          <a:p>
            <a:endParaRPr lang="en-US" dirty="0"/>
          </a:p>
          <a:p>
            <a:r>
              <a:rPr lang="en-US" b="0" i="0" u="none" strike="noStrike" dirty="0">
                <a:effectLst/>
                <a:latin typeface="+mn-lt"/>
                <a:ea typeface="+mn-ea"/>
                <a:cs typeface="+mn-cs"/>
              </a:rPr>
              <a:t>Distance members/when out of town can attend</a:t>
            </a:r>
            <a:r>
              <a:rPr lang="en-US" dirty="0"/>
              <a:t> 					</a:t>
            </a:r>
            <a:r>
              <a:rPr lang="en-US" b="0" i="0" u="none" strike="noStrike" dirty="0">
                <a:effectLst/>
                <a:latin typeface="+mn-lt"/>
                <a:ea typeface="+mn-ea"/>
                <a:cs typeface="+mn-cs"/>
              </a:rPr>
              <a:t>17</a:t>
            </a:r>
            <a:r>
              <a:rPr lang="en-US" dirty="0"/>
              <a:t> </a:t>
            </a:r>
          </a:p>
          <a:p>
            <a:r>
              <a:rPr lang="en-US" b="0" i="0" u="none" strike="noStrike" dirty="0">
                <a:effectLst/>
                <a:latin typeface="+mn-lt"/>
                <a:ea typeface="+mn-ea"/>
                <a:cs typeface="+mn-cs"/>
              </a:rPr>
              <a:t>Can attend in person</a:t>
            </a:r>
            <a:r>
              <a:rPr lang="en-US" dirty="0"/>
              <a:t> 			</a:t>
            </a:r>
            <a:r>
              <a:rPr lang="en-US" b="0" i="0" u="none" strike="noStrike" dirty="0">
                <a:effectLst/>
                <a:latin typeface="+mn-lt"/>
                <a:ea typeface="+mn-ea"/>
                <a:cs typeface="+mn-cs"/>
              </a:rPr>
              <a:t>16</a:t>
            </a:r>
            <a:r>
              <a:rPr lang="en-US" dirty="0"/>
              <a:t> </a:t>
            </a:r>
          </a:p>
          <a:p>
            <a:r>
              <a:rPr lang="en-US" b="0" i="0" u="none" strike="noStrike" dirty="0">
                <a:effectLst/>
                <a:latin typeface="+mn-lt"/>
                <a:ea typeface="+mn-ea"/>
                <a:cs typeface="+mn-cs"/>
              </a:rPr>
              <a:t>Work restrictions 				10</a:t>
            </a:r>
            <a:endParaRPr lang="en-US" dirty="0"/>
          </a:p>
          <a:p>
            <a:r>
              <a:rPr lang="en-US" dirty="0"/>
              <a:t>P</a:t>
            </a:r>
            <a:r>
              <a:rPr lang="en-US" b="0" i="0" u="none" strike="noStrike" dirty="0">
                <a:effectLst/>
                <a:latin typeface="+mn-lt"/>
                <a:ea typeface="+mn-ea"/>
                <a:cs typeface="+mn-cs"/>
              </a:rPr>
              <a:t>hysical access</a:t>
            </a:r>
            <a:r>
              <a:rPr lang="en-US" dirty="0"/>
              <a:t> 				  9	  </a:t>
            </a:r>
          </a:p>
          <a:p>
            <a:r>
              <a:rPr lang="en-US" b="0" i="0" u="none" strike="noStrike" dirty="0">
                <a:effectLst/>
                <a:latin typeface="+mn-lt"/>
                <a:ea typeface="+mn-ea"/>
                <a:cs typeface="+mn-cs"/>
              </a:rPr>
              <a:t>Weather</a:t>
            </a:r>
            <a:r>
              <a:rPr lang="en-US" dirty="0"/>
              <a:t> 						  9	  </a:t>
            </a:r>
          </a:p>
          <a:p>
            <a:r>
              <a:rPr lang="en-US" b="0" i="0" u="none" strike="noStrike" dirty="0">
                <a:effectLst/>
                <a:latin typeface="+mn-lt"/>
                <a:ea typeface="+mn-ea"/>
                <a:cs typeface="+mn-cs"/>
              </a:rPr>
              <a:t>Childcare						  7</a:t>
            </a:r>
            <a:r>
              <a:rPr lang="en-US" dirty="0"/>
              <a:t> 	  </a:t>
            </a:r>
          </a:p>
          <a:p>
            <a:r>
              <a:rPr lang="en-US" b="0" i="0" u="none" strike="noStrike" dirty="0">
                <a:effectLst/>
                <a:latin typeface="+mn-lt"/>
                <a:ea typeface="+mn-ea"/>
                <a:cs typeface="+mn-cs"/>
              </a:rPr>
              <a:t>Membership grew</a:t>
            </a:r>
            <a:r>
              <a:rPr lang="en-US" dirty="0"/>
              <a:t> 				  1	  </a:t>
            </a:r>
          </a:p>
          <a:p>
            <a:r>
              <a:rPr lang="en-US" b="0" i="0" u="none" strike="noStrike" dirty="0">
                <a:effectLst/>
                <a:latin typeface="+mn-lt"/>
                <a:ea typeface="+mn-ea"/>
                <a:cs typeface="+mn-cs"/>
              </a:rPr>
              <a:t>Pandemic concerns</a:t>
            </a:r>
            <a:r>
              <a:rPr lang="en-US" dirty="0"/>
              <a:t> 			  </a:t>
            </a:r>
            <a:r>
              <a:rPr lang="en-US" b="0" i="0" u="none" strike="noStrike" dirty="0">
                <a:effectLst/>
                <a:latin typeface="+mn-lt"/>
                <a:ea typeface="+mn-ea"/>
                <a:cs typeface="+mn-cs"/>
              </a:rPr>
              <a:t>1</a:t>
            </a:r>
            <a:r>
              <a:rPr lang="en-US" dirty="0"/>
              <a:t> </a:t>
            </a:r>
          </a:p>
          <a:p>
            <a:endParaRPr lang="en-US" dirty="0"/>
          </a:p>
        </p:txBody>
      </p:sp>
    </p:spTree>
    <p:extLst>
      <p:ext uri="{BB962C8B-B14F-4D97-AF65-F5344CB8AC3E}">
        <p14:creationId xmlns:p14="http://schemas.microsoft.com/office/powerpoint/2010/main" val="244106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04746D-7055-4A94-8095-B3CDFE828D8D}"/>
              </a:ext>
            </a:extLst>
          </p:cNvPr>
          <p:cNvSpPr>
            <a:spLocks noGrp="1"/>
          </p:cNvSpPr>
          <p:nvPr>
            <p:ph type="title"/>
          </p:nvPr>
        </p:nvSpPr>
        <p:spPr/>
        <p:txBody>
          <a:bodyPr>
            <a:normAutofit/>
          </a:bodyPr>
          <a:lstStyle/>
          <a:p>
            <a:r>
              <a:rPr lang="en-US" sz="2400" b="0" i="0" u="none" strike="noStrike" dirty="0">
                <a:solidFill>
                  <a:srgbClr val="000000"/>
                </a:solidFill>
                <a:effectLst/>
                <a:latin typeface="Arial" panose="020B0604020202020204" pitchFamily="34" charset="0"/>
              </a:rPr>
              <a:t>GRs: Which statement best reflects your group's hope for the future of your Al-Anon meeting?</a:t>
            </a:r>
            <a:r>
              <a:rPr lang="en-US" sz="2400" dirty="0"/>
              <a:t> </a:t>
            </a:r>
          </a:p>
        </p:txBody>
      </p:sp>
      <p:graphicFrame>
        <p:nvGraphicFramePr>
          <p:cNvPr id="4" name="Content Placeholder 3" descr="Chart type: Clustered Column. 'Field2' by 'Field1'&#10;&#10;Description automatically generated">
            <a:extLst>
              <a:ext uri="{FF2B5EF4-FFF2-40B4-BE49-F238E27FC236}">
                <a16:creationId xmlns:a16="http://schemas.microsoft.com/office/drawing/2014/main" xmlns="" id="{D6312950-3C9A-460F-AC28-83F168F86F7A}"/>
              </a:ext>
            </a:extLst>
          </p:cNvPr>
          <p:cNvGraphicFramePr>
            <a:graphicFrameLocks noGrp="1"/>
          </p:cNvGraphicFramePr>
          <p:nvPr>
            <p:ph idx="1"/>
            <p:extLst>
              <p:ext uri="{D42A27DB-BD31-4B8C-83A1-F6EECF244321}">
                <p14:modId xmlns:p14="http://schemas.microsoft.com/office/powerpoint/2010/main" val="2838149810"/>
              </p:ext>
            </p:extLst>
          </p:nvPr>
        </p:nvGraphicFramePr>
        <p:xfrm>
          <a:off x="609600" y="2160588"/>
          <a:ext cx="6483658"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73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33268-E4DA-4F08-BEB7-544A5A330BF3}"/>
              </a:ext>
            </a:extLst>
          </p:cNvPr>
          <p:cNvSpPr>
            <a:spLocks noGrp="1"/>
          </p:cNvSpPr>
          <p:nvPr>
            <p:ph type="title"/>
          </p:nvPr>
        </p:nvSpPr>
        <p:spPr>
          <a:xfrm>
            <a:off x="1440657" y="1189435"/>
            <a:ext cx="5143024" cy="1008459"/>
          </a:xfrm>
        </p:spPr>
        <p:txBody>
          <a:bodyPr anchor="b">
            <a:normAutofit/>
          </a:bodyPr>
          <a:lstStyle/>
          <a:p>
            <a:pPr>
              <a:lnSpc>
                <a:spcPct val="120000"/>
              </a:lnSpc>
            </a:pPr>
            <a:r>
              <a:rPr lang="en-US" sz="2250" dirty="0">
                <a:solidFill>
                  <a:srgbClr val="0070C0"/>
                </a:solidFill>
              </a:rPr>
              <a:t>Electronic Meeting Thought Force Committee members</a:t>
            </a:r>
          </a:p>
        </p:txBody>
      </p:sp>
      <p:sp>
        <p:nvSpPr>
          <p:cNvPr id="26" name="Content Placeholder 2">
            <a:extLst>
              <a:ext uri="{FF2B5EF4-FFF2-40B4-BE49-F238E27FC236}">
                <a16:creationId xmlns:a16="http://schemas.microsoft.com/office/drawing/2014/main" xmlns="" id="{F5D56649-79BD-465F-BA46-67F0DF7D3E28}"/>
              </a:ext>
            </a:extLst>
          </p:cNvPr>
          <p:cNvSpPr>
            <a:spLocks noGrp="1"/>
          </p:cNvSpPr>
          <p:nvPr>
            <p:ph idx="1"/>
          </p:nvPr>
        </p:nvSpPr>
        <p:spPr>
          <a:xfrm>
            <a:off x="1440657" y="2591991"/>
            <a:ext cx="5528314" cy="3076574"/>
          </a:xfrm>
        </p:spPr>
        <p:txBody>
          <a:bodyPr>
            <a:normAutofit fontScale="92500" lnSpcReduction="20000"/>
          </a:bodyPr>
          <a:lstStyle/>
          <a:p>
            <a:pPr>
              <a:lnSpc>
                <a:spcPct val="130000"/>
              </a:lnSpc>
            </a:pPr>
            <a:r>
              <a:rPr lang="en-US" sz="1600" dirty="0"/>
              <a:t>Bonnie W, GR for How Al-Anon Works, District 10</a:t>
            </a:r>
          </a:p>
          <a:p>
            <a:pPr>
              <a:lnSpc>
                <a:spcPct val="130000"/>
              </a:lnSpc>
            </a:pPr>
            <a:r>
              <a:rPr lang="en-US" sz="1600" dirty="0"/>
              <a:t>Kory S-R, DR, District 16</a:t>
            </a:r>
          </a:p>
          <a:p>
            <a:pPr>
              <a:lnSpc>
                <a:spcPct val="130000"/>
              </a:lnSpc>
            </a:pPr>
            <a:r>
              <a:rPr lang="en-US" sz="1600" dirty="0"/>
              <a:t>Leila P, GR for NW at Noon, District 9</a:t>
            </a:r>
          </a:p>
          <a:p>
            <a:pPr>
              <a:lnSpc>
                <a:spcPct val="130000"/>
              </a:lnSpc>
            </a:pPr>
            <a:r>
              <a:rPr lang="en-US" sz="1600" dirty="0"/>
              <a:t>Linda R, GR for Courage to Change, District 4</a:t>
            </a:r>
          </a:p>
          <a:p>
            <a:pPr>
              <a:lnSpc>
                <a:spcPct val="130000"/>
              </a:lnSpc>
            </a:pPr>
            <a:r>
              <a:rPr lang="en-US" sz="1600" dirty="0"/>
              <a:t>Meredith D, DR for District 5</a:t>
            </a:r>
          </a:p>
          <a:p>
            <a:pPr>
              <a:lnSpc>
                <a:spcPct val="130000"/>
              </a:lnSpc>
            </a:pPr>
            <a:r>
              <a:rPr lang="en-US" sz="1600" dirty="0"/>
              <a:t>Rita S, DR for District 17, Chair</a:t>
            </a:r>
          </a:p>
          <a:p>
            <a:pPr>
              <a:lnSpc>
                <a:spcPct val="130000"/>
              </a:lnSpc>
            </a:pPr>
            <a:r>
              <a:rPr lang="en-US" sz="1600" dirty="0"/>
              <a:t>Ad Hoc members:  Joanne C, Group Records Coordinator </a:t>
            </a:r>
          </a:p>
          <a:p>
            <a:pPr>
              <a:lnSpc>
                <a:spcPct val="130000"/>
              </a:lnSpc>
            </a:pPr>
            <a:r>
              <a:rPr lang="en-US" sz="1600" dirty="0"/>
              <a:t>		     	          Katie W, Oregon Area Delegate</a:t>
            </a:r>
          </a:p>
          <a:p>
            <a:pPr>
              <a:lnSpc>
                <a:spcPct val="130000"/>
              </a:lnSpc>
            </a:pPr>
            <a:endParaRPr lang="en-US" sz="1125" dirty="0"/>
          </a:p>
        </p:txBody>
      </p:sp>
    </p:spTree>
    <p:extLst>
      <p:ext uri="{BB962C8B-B14F-4D97-AF65-F5344CB8AC3E}">
        <p14:creationId xmlns:p14="http://schemas.microsoft.com/office/powerpoint/2010/main" val="2577624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4F12CF-6472-4B61-ADCD-1B446818230C}"/>
              </a:ext>
            </a:extLst>
          </p:cNvPr>
          <p:cNvSpPr>
            <a:spLocks noGrp="1"/>
          </p:cNvSpPr>
          <p:nvPr>
            <p:ph type="title"/>
          </p:nvPr>
        </p:nvSpPr>
        <p:spPr>
          <a:xfrm>
            <a:off x="508000" y="609599"/>
            <a:ext cx="2882531" cy="5545667"/>
          </a:xfrm>
        </p:spPr>
        <p:txBody>
          <a:bodyPr anchor="ctr">
            <a:normAutofit/>
          </a:bodyPr>
          <a:lstStyle/>
          <a:p>
            <a:pPr>
              <a:lnSpc>
                <a:spcPct val="90000"/>
              </a:lnSpc>
            </a:pPr>
            <a:r>
              <a:rPr lang="en-US" sz="3300" dirty="0">
                <a:solidFill>
                  <a:schemeClr val="tx1">
                    <a:lumMod val="85000"/>
                    <a:lumOff val="15000"/>
                  </a:schemeClr>
                </a:solidFill>
              </a:rPr>
              <a:t>KBDM Question # 1</a:t>
            </a:r>
            <a:br>
              <a:rPr lang="en-US" sz="3300" dirty="0">
                <a:solidFill>
                  <a:schemeClr val="tx1">
                    <a:lumMod val="85000"/>
                    <a:lumOff val="15000"/>
                  </a:schemeClr>
                </a:solidFill>
              </a:rPr>
            </a:br>
            <a:r>
              <a:rPr lang="en-US" sz="3300" dirty="0">
                <a:solidFill>
                  <a:schemeClr val="tx1">
                    <a:lumMod val="85000"/>
                    <a:lumOff val="15000"/>
                  </a:schemeClr>
                </a:solidFill>
              </a:rPr>
              <a:t>What do we know about our members’ or prospective members’ needs that is relevant to this discussion?</a:t>
            </a:r>
          </a:p>
        </p:txBody>
      </p:sp>
      <p:sp>
        <p:nvSpPr>
          <p:cNvPr id="3" name="Content Placeholder 2">
            <a:extLst>
              <a:ext uri="{FF2B5EF4-FFF2-40B4-BE49-F238E27FC236}">
                <a16:creationId xmlns:a16="http://schemas.microsoft.com/office/drawing/2014/main" xmlns="" id="{28ED39CA-E475-4A4F-9B19-374C9178B25E}"/>
              </a:ext>
            </a:extLst>
          </p:cNvPr>
          <p:cNvSpPr>
            <a:spLocks noGrp="1"/>
          </p:cNvSpPr>
          <p:nvPr>
            <p:ph idx="1"/>
          </p:nvPr>
        </p:nvSpPr>
        <p:spPr>
          <a:xfrm>
            <a:off x="4587063" y="609600"/>
            <a:ext cx="4133472" cy="5545667"/>
          </a:xfrm>
        </p:spPr>
        <p:txBody>
          <a:bodyPr anchor="ctr">
            <a:normAutofit/>
          </a:bodyPr>
          <a:lstStyle/>
          <a:p>
            <a:r>
              <a:rPr lang="en-US" sz="2400" u="sng" dirty="0">
                <a:solidFill>
                  <a:srgbClr val="FFFFFF"/>
                </a:solidFill>
              </a:rPr>
              <a:t>Members need:</a:t>
            </a:r>
          </a:p>
          <a:p>
            <a:r>
              <a:rPr lang="en-US" sz="2400" dirty="0">
                <a:solidFill>
                  <a:srgbClr val="FFFFFF"/>
                </a:solidFill>
              </a:rPr>
              <a:t>Anonymity/safety</a:t>
            </a:r>
          </a:p>
          <a:p>
            <a:r>
              <a:rPr lang="en-US" sz="2400" dirty="0">
                <a:solidFill>
                  <a:srgbClr val="FFFFFF"/>
                </a:solidFill>
              </a:rPr>
              <a:t>Unity</a:t>
            </a:r>
          </a:p>
          <a:p>
            <a:r>
              <a:rPr lang="en-US" sz="2400" dirty="0">
                <a:solidFill>
                  <a:srgbClr val="FFFFFF"/>
                </a:solidFill>
              </a:rPr>
              <a:t>Comfort with online formats</a:t>
            </a:r>
          </a:p>
          <a:p>
            <a:r>
              <a:rPr lang="en-US" sz="2400" dirty="0">
                <a:solidFill>
                  <a:srgbClr val="FFFFFF"/>
                </a:solidFill>
              </a:rPr>
              <a:t>More understanding regarding the differences between temporary electronic meetings, permanent electronic meetings, and hybrid meetings</a:t>
            </a:r>
          </a:p>
          <a:p>
            <a:r>
              <a:rPr lang="en-US" sz="2400" dirty="0">
                <a:solidFill>
                  <a:srgbClr val="FFFFFF"/>
                </a:solidFill>
              </a:rPr>
              <a:t>Equity in representation</a:t>
            </a:r>
          </a:p>
          <a:p>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69740806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A31B1-7496-4A20-8FFC-783261DDDF6A}"/>
              </a:ext>
            </a:extLst>
          </p:cNvPr>
          <p:cNvSpPr>
            <a:spLocks noGrp="1"/>
          </p:cNvSpPr>
          <p:nvPr>
            <p:ph type="title"/>
          </p:nvPr>
        </p:nvSpPr>
        <p:spPr>
          <a:xfrm>
            <a:off x="485312" y="524256"/>
            <a:ext cx="6347713" cy="1621536"/>
          </a:xfrm>
        </p:spPr>
        <p:txBody>
          <a:bodyPr>
            <a:normAutofit/>
          </a:bodyPr>
          <a:lstStyle/>
          <a:p>
            <a:r>
              <a:rPr lang="en-US" sz="2200" dirty="0">
                <a:solidFill>
                  <a:srgbClr val="0070C0"/>
                </a:solidFill>
              </a:rPr>
              <a:t>KBDM Question 2:  What do we know about the resources and our vision for the organization that is relevant to this discussion (finances, membership participation)?</a:t>
            </a:r>
          </a:p>
        </p:txBody>
      </p:sp>
      <p:sp>
        <p:nvSpPr>
          <p:cNvPr id="3" name="Content Placeholder 2">
            <a:extLst>
              <a:ext uri="{FF2B5EF4-FFF2-40B4-BE49-F238E27FC236}">
                <a16:creationId xmlns:a16="http://schemas.microsoft.com/office/drawing/2014/main" xmlns="" id="{93EFA4EA-8A74-4755-BF52-F92F362BF564}"/>
              </a:ext>
            </a:extLst>
          </p:cNvPr>
          <p:cNvSpPr>
            <a:spLocks noGrp="1"/>
          </p:cNvSpPr>
          <p:nvPr>
            <p:ph idx="1"/>
          </p:nvPr>
        </p:nvSpPr>
        <p:spPr>
          <a:xfrm>
            <a:off x="609600" y="2450592"/>
            <a:ext cx="6347714" cy="3468851"/>
          </a:xfrm>
        </p:spPr>
        <p:txBody>
          <a:bodyPr/>
          <a:lstStyle/>
          <a:p>
            <a:r>
              <a:rPr lang="en-US" sz="2200" dirty="0">
                <a:solidFill>
                  <a:schemeClr val="tx1"/>
                </a:solidFill>
              </a:rPr>
              <a:t>There is a desire among members and their groups to maintain autonomy, and anonymity, in keeping with our Traditions and Concepts.</a:t>
            </a:r>
          </a:p>
          <a:p>
            <a:r>
              <a:rPr lang="en-US" sz="2200" dirty="0">
                <a:solidFill>
                  <a:schemeClr val="tx1"/>
                </a:solidFill>
              </a:rPr>
              <a:t>Members of all types of meetings are in favor of equal representation for all Al-Anon members.</a:t>
            </a:r>
          </a:p>
          <a:p>
            <a:r>
              <a:rPr lang="en-US" sz="2200" dirty="0">
                <a:solidFill>
                  <a:schemeClr val="tx1"/>
                </a:solidFill>
              </a:rPr>
              <a:t>Some members are unsure about their group’s ability to financially support their GR to attend in-person Assemblies </a:t>
            </a:r>
          </a:p>
          <a:p>
            <a:endParaRPr lang="en-US" dirty="0">
              <a:solidFill>
                <a:schemeClr val="tx1"/>
              </a:solidFill>
            </a:endParaRPr>
          </a:p>
          <a:p>
            <a:endParaRPr lang="en-US" dirty="0"/>
          </a:p>
        </p:txBody>
      </p:sp>
    </p:spTree>
    <p:extLst>
      <p:ext uri="{BB962C8B-B14F-4D97-AF65-F5344CB8AC3E}">
        <p14:creationId xmlns:p14="http://schemas.microsoft.com/office/powerpoint/2010/main" val="230072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8EF4FD-E994-40B4-8EBD-296B0CAE0671}"/>
              </a:ext>
            </a:extLst>
          </p:cNvPr>
          <p:cNvSpPr>
            <a:spLocks noGrp="1"/>
          </p:cNvSpPr>
          <p:nvPr>
            <p:ph type="title"/>
          </p:nvPr>
        </p:nvSpPr>
        <p:spPr>
          <a:xfrm>
            <a:off x="609599" y="609600"/>
            <a:ext cx="6347713" cy="1999488"/>
          </a:xfrm>
        </p:spPr>
        <p:txBody>
          <a:bodyPr>
            <a:normAutofit/>
          </a:bodyPr>
          <a:lstStyle/>
          <a:p>
            <a:r>
              <a:rPr lang="en-US" sz="2000" dirty="0">
                <a:solidFill>
                  <a:srgbClr val="0070C0"/>
                </a:solidFill>
              </a:rPr>
              <a:t>KBDM Question 3:  What do we know about the current realities (membership culture), evolving dynamics of the world and our fellowship’s environment (technology, our Legacies and spiritual principles) that is relevant to this discussion?  What are the Pros and Cons?</a:t>
            </a:r>
          </a:p>
        </p:txBody>
      </p:sp>
      <p:sp>
        <p:nvSpPr>
          <p:cNvPr id="3" name="Content Placeholder 2">
            <a:extLst>
              <a:ext uri="{FF2B5EF4-FFF2-40B4-BE49-F238E27FC236}">
                <a16:creationId xmlns:a16="http://schemas.microsoft.com/office/drawing/2014/main" xmlns="" id="{D055DCB8-866C-46B4-A22D-C30AC51AF2E9}"/>
              </a:ext>
            </a:extLst>
          </p:cNvPr>
          <p:cNvSpPr>
            <a:spLocks noGrp="1"/>
          </p:cNvSpPr>
          <p:nvPr>
            <p:ph idx="1"/>
          </p:nvPr>
        </p:nvSpPr>
        <p:spPr>
          <a:xfrm>
            <a:off x="609599" y="2901696"/>
            <a:ext cx="6347714" cy="3139667"/>
          </a:xfrm>
        </p:spPr>
        <p:txBody>
          <a:bodyPr>
            <a:normAutofit lnSpcReduction="10000"/>
          </a:bodyPr>
          <a:lstStyle/>
          <a:p>
            <a:r>
              <a:rPr lang="en-US" sz="2400" dirty="0"/>
              <a:t>We don’t know how long the pandemic will last</a:t>
            </a:r>
          </a:p>
          <a:p>
            <a:r>
              <a:rPr lang="en-US" sz="2400" dirty="0"/>
              <a:t>Some members and groups need help with technology</a:t>
            </a:r>
          </a:p>
          <a:p>
            <a:r>
              <a:rPr lang="en-US" sz="2400" dirty="0"/>
              <a:t>There are divided opinions about the value of, or need for electronic meetings as a part of our Oregon Area service structure</a:t>
            </a:r>
          </a:p>
          <a:p>
            <a:endParaRPr lang="en-US" dirty="0"/>
          </a:p>
          <a:p>
            <a:endParaRPr lang="en-US" dirty="0"/>
          </a:p>
        </p:txBody>
      </p:sp>
    </p:spTree>
    <p:extLst>
      <p:ext uri="{BB962C8B-B14F-4D97-AF65-F5344CB8AC3E}">
        <p14:creationId xmlns:p14="http://schemas.microsoft.com/office/powerpoint/2010/main" val="2185456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02EBD2-E9B3-4C9B-BB0D-75F2FD0E4F3F}"/>
              </a:ext>
            </a:extLst>
          </p:cNvPr>
          <p:cNvSpPr>
            <a:spLocks noGrp="1"/>
          </p:cNvSpPr>
          <p:nvPr>
            <p:ph type="title"/>
          </p:nvPr>
        </p:nvSpPr>
        <p:spPr>
          <a:xfrm>
            <a:off x="609599" y="609600"/>
            <a:ext cx="6347713" cy="1550990"/>
          </a:xfrm>
        </p:spPr>
        <p:txBody>
          <a:bodyPr>
            <a:normAutofit/>
          </a:bodyPr>
          <a:lstStyle/>
          <a:p>
            <a:r>
              <a:rPr lang="en-US" sz="2200" dirty="0">
                <a:solidFill>
                  <a:srgbClr val="0070C0"/>
                </a:solidFill>
              </a:rPr>
              <a:t>KBDM Question 4:  What are the ethical implications of our choices (pros and cons)?  In other words, will our decision be consistent with our spiritual principles?</a:t>
            </a:r>
          </a:p>
        </p:txBody>
      </p:sp>
      <p:sp>
        <p:nvSpPr>
          <p:cNvPr id="3" name="Content Placeholder 2">
            <a:extLst>
              <a:ext uri="{FF2B5EF4-FFF2-40B4-BE49-F238E27FC236}">
                <a16:creationId xmlns:a16="http://schemas.microsoft.com/office/drawing/2014/main" xmlns="" id="{3FDFE504-1284-4BF3-9B1A-4767470C95E1}"/>
              </a:ext>
            </a:extLst>
          </p:cNvPr>
          <p:cNvSpPr>
            <a:spLocks noGrp="1"/>
          </p:cNvSpPr>
          <p:nvPr>
            <p:ph idx="1"/>
          </p:nvPr>
        </p:nvSpPr>
        <p:spPr>
          <a:xfrm>
            <a:off x="609599" y="2438400"/>
            <a:ext cx="6347714" cy="3602963"/>
          </a:xfrm>
        </p:spPr>
        <p:txBody>
          <a:bodyPr>
            <a:normAutofit fontScale="92500" lnSpcReduction="10000"/>
          </a:bodyPr>
          <a:lstStyle/>
          <a:p>
            <a:r>
              <a:rPr lang="en-US" sz="2200" b="1" dirty="0"/>
              <a:t>All</a:t>
            </a:r>
            <a:r>
              <a:rPr lang="en-US" sz="2200" dirty="0"/>
              <a:t> Al-Anon members </a:t>
            </a:r>
            <a:r>
              <a:rPr lang="en-US" sz="2200" b="1" u="sng" dirty="0"/>
              <a:t>will</a:t>
            </a:r>
            <a:r>
              <a:rPr lang="en-US" sz="2200" dirty="0"/>
              <a:t> have equal representation at the World Service Conference.  Our decision only affects the pathway to representation.</a:t>
            </a:r>
          </a:p>
          <a:p>
            <a:r>
              <a:rPr lang="en-US" sz="2200" dirty="0"/>
              <a:t>We need to keep in mind Tradition 1, that personal progress for the greatest number depends upon unity.</a:t>
            </a:r>
          </a:p>
          <a:p>
            <a:r>
              <a:rPr lang="en-US" sz="2200" dirty="0"/>
              <a:t>We need to carefully examine how this decision affects Al-Anon or AA as a whole. (Tradition 4)</a:t>
            </a:r>
          </a:p>
          <a:p>
            <a:r>
              <a:rPr lang="en-US" sz="2200" dirty="0"/>
              <a:t>Each member benefits in their recovery by participating in service.</a:t>
            </a:r>
          </a:p>
          <a:p>
            <a:endParaRPr lang="en-US" dirty="0"/>
          </a:p>
        </p:txBody>
      </p:sp>
    </p:spTree>
    <p:extLst>
      <p:ext uri="{BB962C8B-B14F-4D97-AF65-F5344CB8AC3E}">
        <p14:creationId xmlns:p14="http://schemas.microsoft.com/office/powerpoint/2010/main" val="267750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195334-8911-40FD-9B91-EFF93D4F4469}"/>
              </a:ext>
            </a:extLst>
          </p:cNvPr>
          <p:cNvSpPr>
            <a:spLocks noGrp="1"/>
          </p:cNvSpPr>
          <p:nvPr>
            <p:ph type="title"/>
          </p:nvPr>
        </p:nvSpPr>
        <p:spPr>
          <a:xfrm>
            <a:off x="609599" y="609600"/>
            <a:ext cx="6347713" cy="979503"/>
          </a:xfrm>
        </p:spPr>
        <p:txBody>
          <a:bodyPr>
            <a:normAutofit/>
          </a:bodyPr>
          <a:lstStyle/>
          <a:p>
            <a:r>
              <a:rPr lang="en-US" sz="2800" dirty="0">
                <a:solidFill>
                  <a:srgbClr val="0070C0"/>
                </a:solidFill>
              </a:rPr>
              <a:t>KBDM question 5:  What do we wish we knew, but don’t?</a:t>
            </a:r>
          </a:p>
        </p:txBody>
      </p:sp>
      <p:sp>
        <p:nvSpPr>
          <p:cNvPr id="3" name="Content Placeholder 2">
            <a:extLst>
              <a:ext uri="{FF2B5EF4-FFF2-40B4-BE49-F238E27FC236}">
                <a16:creationId xmlns:a16="http://schemas.microsoft.com/office/drawing/2014/main" xmlns="" id="{E74F578F-D96A-4274-B252-A7ECDE3C2794}"/>
              </a:ext>
            </a:extLst>
          </p:cNvPr>
          <p:cNvSpPr>
            <a:spLocks noGrp="1"/>
          </p:cNvSpPr>
          <p:nvPr>
            <p:ph idx="1"/>
          </p:nvPr>
        </p:nvSpPr>
        <p:spPr>
          <a:xfrm>
            <a:off x="609599" y="1589104"/>
            <a:ext cx="6347714" cy="4452260"/>
          </a:xfrm>
        </p:spPr>
        <p:txBody>
          <a:bodyPr>
            <a:normAutofit lnSpcReduction="10000"/>
          </a:bodyPr>
          <a:lstStyle/>
          <a:p>
            <a:r>
              <a:rPr lang="en-US" dirty="0"/>
              <a:t>We don’t know how long the pandemic will last or how long we may need to meet electronically.</a:t>
            </a:r>
          </a:p>
          <a:p>
            <a:r>
              <a:rPr lang="en-US" dirty="0"/>
              <a:t>We don’t know how many meetings in Oregon do not want to meet face to face.</a:t>
            </a:r>
          </a:p>
          <a:p>
            <a:r>
              <a:rPr lang="en-US" dirty="0"/>
              <a:t>We don’t know what it is going to cost to get back into in person meetings. (All of these places have been closed (venues, churches)), and some of them are charging groups more money in order to make up what they lost and/or it’s costing more for sanitation, etc.</a:t>
            </a:r>
          </a:p>
          <a:p>
            <a:r>
              <a:rPr lang="en-US" dirty="0"/>
              <a:t>We don’t know for sure how this decision at the WSO will evolve over the coming year(s)</a:t>
            </a:r>
          </a:p>
          <a:p>
            <a:r>
              <a:rPr lang="en-US" dirty="0"/>
              <a:t>We don’t know how it would work to incorporate members into our service structure who embody different cultures and languages and live in different countries and time zones.</a:t>
            </a:r>
          </a:p>
        </p:txBody>
      </p:sp>
    </p:spTree>
    <p:extLst>
      <p:ext uri="{BB962C8B-B14F-4D97-AF65-F5344CB8AC3E}">
        <p14:creationId xmlns:p14="http://schemas.microsoft.com/office/powerpoint/2010/main" val="1822949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97AC5-ADAC-466C-AF44-A99276D4A728}"/>
              </a:ext>
            </a:extLst>
          </p:cNvPr>
          <p:cNvSpPr>
            <a:spLocks noGrp="1"/>
          </p:cNvSpPr>
          <p:nvPr>
            <p:ph type="title"/>
          </p:nvPr>
        </p:nvSpPr>
        <p:spPr>
          <a:xfrm>
            <a:off x="609599" y="609600"/>
            <a:ext cx="6347713" cy="961748"/>
          </a:xfrm>
        </p:spPr>
        <p:txBody>
          <a:bodyPr>
            <a:noAutofit/>
          </a:bodyPr>
          <a:lstStyle/>
          <a:p>
            <a:r>
              <a:rPr lang="en-US" sz="2400" dirty="0">
                <a:solidFill>
                  <a:srgbClr val="0070C0"/>
                </a:solidFill>
              </a:rPr>
              <a:t>What is best for the Oregon Area?</a:t>
            </a:r>
            <a:br>
              <a:rPr lang="en-US" sz="2400" dirty="0">
                <a:solidFill>
                  <a:srgbClr val="0070C0"/>
                </a:solidFill>
              </a:rPr>
            </a:br>
            <a:r>
              <a:rPr lang="en-US" sz="2400" dirty="0">
                <a:solidFill>
                  <a:srgbClr val="0070C0"/>
                </a:solidFill>
              </a:rPr>
              <a:t>What is best for the membership?</a:t>
            </a:r>
            <a:r>
              <a:rPr lang="en-US" sz="2000" dirty="0">
                <a:solidFill>
                  <a:srgbClr val="0070C0"/>
                </a:solidFill>
              </a:rPr>
              <a:t/>
            </a:r>
            <a:br>
              <a:rPr lang="en-US" sz="2000" dirty="0">
                <a:solidFill>
                  <a:srgbClr val="0070C0"/>
                </a:solidFill>
              </a:rPr>
            </a:br>
            <a:endParaRPr lang="en-US" sz="2000" dirty="0">
              <a:solidFill>
                <a:srgbClr val="0070C0"/>
              </a:solidFill>
            </a:endParaRPr>
          </a:p>
        </p:txBody>
      </p:sp>
      <p:sp>
        <p:nvSpPr>
          <p:cNvPr id="3" name="Content Placeholder 2">
            <a:extLst>
              <a:ext uri="{FF2B5EF4-FFF2-40B4-BE49-F238E27FC236}">
                <a16:creationId xmlns:a16="http://schemas.microsoft.com/office/drawing/2014/main" xmlns="" id="{3AE94116-945C-48F7-9DC0-E98FC019D561}"/>
              </a:ext>
            </a:extLst>
          </p:cNvPr>
          <p:cNvSpPr>
            <a:spLocks noGrp="1"/>
          </p:cNvSpPr>
          <p:nvPr>
            <p:ph idx="1"/>
          </p:nvPr>
        </p:nvSpPr>
        <p:spPr>
          <a:xfrm>
            <a:off x="609599" y="1740024"/>
            <a:ext cx="6347714" cy="4660776"/>
          </a:xfrm>
        </p:spPr>
        <p:txBody>
          <a:bodyPr>
            <a:normAutofit fontScale="55000" lnSpcReduction="20000"/>
          </a:bodyPr>
          <a:lstStyle/>
          <a:p>
            <a:r>
              <a:rPr lang="en-US" sz="3200" dirty="0"/>
              <a:t>In the survey, we were trying to find out what members say they want and need.  Many members don’t know the answers to these questions yet.  There is confusion regarding the differences between permanent electronic meetings, temporary electronic meetings, and hybrid meetings.</a:t>
            </a:r>
          </a:p>
          <a:p>
            <a:r>
              <a:rPr lang="en-US" sz="3200" dirty="0"/>
              <a:t>An individual group may not be concerned that its members represent different states and countries as it makes decisions for itself.  But once a Group’s decisions impact the District they’re in, and the Oregon Area as a whole, we must consider what is best for each.  </a:t>
            </a:r>
          </a:p>
          <a:p>
            <a:r>
              <a:rPr lang="en-US" sz="3200" dirty="0"/>
              <a:t>Does the Oregon Area have the capability to support permanent electronic meetings technologically?</a:t>
            </a:r>
          </a:p>
          <a:p>
            <a:r>
              <a:rPr lang="en-US" sz="3200" dirty="0"/>
              <a:t>Does the Oregon Area want members from outside of Oregon influence Oregon Area decisions? </a:t>
            </a:r>
          </a:p>
          <a:p>
            <a:r>
              <a:rPr lang="en-US" sz="3200" dirty="0"/>
              <a:t>We need to examine this from every angle to see what benefits the greatest number and provides unity for Oregon.</a:t>
            </a:r>
          </a:p>
          <a:p>
            <a:endParaRPr lang="en-US" dirty="0"/>
          </a:p>
        </p:txBody>
      </p:sp>
    </p:spTree>
    <p:extLst>
      <p:ext uri="{BB962C8B-B14F-4D97-AF65-F5344CB8AC3E}">
        <p14:creationId xmlns:p14="http://schemas.microsoft.com/office/powerpoint/2010/main" val="322857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7EC6C-B4F1-4F7A-8D5B-DD23A084EB20}"/>
              </a:ext>
            </a:extLst>
          </p:cNvPr>
          <p:cNvSpPr>
            <a:spLocks noGrp="1"/>
          </p:cNvSpPr>
          <p:nvPr>
            <p:ph type="title"/>
          </p:nvPr>
        </p:nvSpPr>
        <p:spPr>
          <a:xfrm>
            <a:off x="1080115" y="511946"/>
            <a:ext cx="6347713" cy="975478"/>
          </a:xfrm>
        </p:spPr>
        <p:txBody>
          <a:bodyPr>
            <a:normAutofit/>
          </a:bodyPr>
          <a:lstStyle/>
          <a:p>
            <a:r>
              <a:rPr lang="en-US" sz="2800" i="1" dirty="0">
                <a:solidFill>
                  <a:srgbClr val="0070C0"/>
                </a:solidFill>
              </a:rPr>
              <a:t>Electronic Meeting Thought Force Recommendations</a:t>
            </a:r>
          </a:p>
        </p:txBody>
      </p:sp>
      <p:sp>
        <p:nvSpPr>
          <p:cNvPr id="3" name="Content Placeholder 2">
            <a:extLst>
              <a:ext uri="{FF2B5EF4-FFF2-40B4-BE49-F238E27FC236}">
                <a16:creationId xmlns:a16="http://schemas.microsoft.com/office/drawing/2014/main" xmlns="" id="{9CEDF1DB-5527-4628-A3B5-626B1C9C5809}"/>
              </a:ext>
            </a:extLst>
          </p:cNvPr>
          <p:cNvSpPr>
            <a:spLocks noGrp="1"/>
          </p:cNvSpPr>
          <p:nvPr>
            <p:ph idx="1"/>
          </p:nvPr>
        </p:nvSpPr>
        <p:spPr>
          <a:xfrm>
            <a:off x="609599" y="1670304"/>
            <a:ext cx="6347714" cy="4675750"/>
          </a:xfrm>
        </p:spPr>
        <p:txBody>
          <a:bodyPr>
            <a:noAutofit/>
          </a:bodyPr>
          <a:lstStyle/>
          <a:p>
            <a:r>
              <a:rPr lang="en-US" sz="2000" dirty="0"/>
              <a:t>1.  We recommend that permanent electronic meetings do not become part of the Oregon Service Structure </a:t>
            </a:r>
            <a:r>
              <a:rPr lang="en-US" sz="2000" b="1" dirty="0"/>
              <a:t>at this time.</a:t>
            </a:r>
          </a:p>
          <a:p>
            <a:r>
              <a:rPr lang="en-US" sz="2000" b="1" dirty="0"/>
              <a:t>2.  </a:t>
            </a:r>
            <a:r>
              <a:rPr lang="en-US" sz="2000" dirty="0"/>
              <a:t>We recommend that the Oregon Area continue to offer education on the differences between temporary,  permanent and hybrid electronic meetings, and how the Area sees that the Service Structure will be affected by the changes.</a:t>
            </a:r>
          </a:p>
          <a:p>
            <a:r>
              <a:rPr lang="en-US" sz="2000" dirty="0"/>
              <a:t>3.  We think making this decision during COVID is a mistake.  We recommend that another survey be conducted when most meetings have returned to face to face to see how the Oregon Al-Anon membership thinks and feels about electronic meetings at that time.</a:t>
            </a:r>
          </a:p>
        </p:txBody>
      </p:sp>
    </p:spTree>
    <p:extLst>
      <p:ext uri="{BB962C8B-B14F-4D97-AF65-F5344CB8AC3E}">
        <p14:creationId xmlns:p14="http://schemas.microsoft.com/office/powerpoint/2010/main" val="120239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0694-59A6-48D4-AA51-563B416FF2E8}"/>
              </a:ext>
            </a:extLst>
          </p:cNvPr>
          <p:cNvSpPr>
            <a:spLocks noGrp="1"/>
          </p:cNvSpPr>
          <p:nvPr>
            <p:ph type="title"/>
          </p:nvPr>
        </p:nvSpPr>
        <p:spPr>
          <a:xfrm>
            <a:off x="1440657" y="1189435"/>
            <a:ext cx="5143024" cy="1008459"/>
          </a:xfrm>
        </p:spPr>
        <p:txBody>
          <a:bodyPr anchor="b">
            <a:normAutofit/>
          </a:bodyPr>
          <a:lstStyle/>
          <a:p>
            <a:pPr>
              <a:lnSpc>
                <a:spcPct val="120000"/>
              </a:lnSpc>
            </a:pPr>
            <a:r>
              <a:rPr lang="en-US" sz="2250" dirty="0">
                <a:solidFill>
                  <a:srgbClr val="0070C0"/>
                </a:solidFill>
              </a:rPr>
              <a:t>Electronic Meeting Thought Force Charge:</a:t>
            </a:r>
          </a:p>
        </p:txBody>
      </p:sp>
      <p:sp>
        <p:nvSpPr>
          <p:cNvPr id="3" name="Content Placeholder 2">
            <a:extLst>
              <a:ext uri="{FF2B5EF4-FFF2-40B4-BE49-F238E27FC236}">
                <a16:creationId xmlns:a16="http://schemas.microsoft.com/office/drawing/2014/main" xmlns="" id="{6326E52E-B4DE-4388-88F1-BE29EF22E083}"/>
              </a:ext>
            </a:extLst>
          </p:cNvPr>
          <p:cNvSpPr>
            <a:spLocks noGrp="1"/>
          </p:cNvSpPr>
          <p:nvPr>
            <p:ph idx="1"/>
          </p:nvPr>
        </p:nvSpPr>
        <p:spPr>
          <a:xfrm>
            <a:off x="1440657" y="2591991"/>
            <a:ext cx="5350760" cy="2983186"/>
          </a:xfrm>
          <a:ln w="19050">
            <a:solidFill>
              <a:schemeClr val="tx1"/>
            </a:solidFill>
          </a:ln>
        </p:spPr>
        <p:txBody>
          <a:bodyPr>
            <a:normAutofit/>
          </a:bodyPr>
          <a:lstStyle/>
          <a:p>
            <a:pPr marL="0" indent="0">
              <a:lnSpc>
                <a:spcPct val="130000"/>
              </a:lnSpc>
              <a:buNone/>
            </a:pPr>
            <a:r>
              <a:rPr lang="en-US" sz="28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Research and guide the process of allowing a Permanently Electronic Meeting into our service structure or not. Where does Oregon want to go with this information?</a:t>
            </a:r>
          </a:p>
          <a:p>
            <a:pPr>
              <a:lnSpc>
                <a:spcPct val="130000"/>
              </a:lnSpc>
            </a:pPr>
            <a:endParaRPr lang="en-US" dirty="0"/>
          </a:p>
        </p:txBody>
      </p:sp>
    </p:spTree>
    <p:extLst>
      <p:ext uri="{BB962C8B-B14F-4D97-AF65-F5344CB8AC3E}">
        <p14:creationId xmlns:p14="http://schemas.microsoft.com/office/powerpoint/2010/main" val="406373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99D55-6BFB-4DFA-8061-1BBFFEF3E8D0}"/>
              </a:ext>
            </a:extLst>
          </p:cNvPr>
          <p:cNvSpPr>
            <a:spLocks noGrp="1"/>
          </p:cNvSpPr>
          <p:nvPr>
            <p:ph type="title"/>
          </p:nvPr>
        </p:nvSpPr>
        <p:spPr>
          <a:xfrm>
            <a:off x="609599" y="609600"/>
            <a:ext cx="6347713" cy="864358"/>
          </a:xfrm>
        </p:spPr>
        <p:txBody>
          <a:bodyPr>
            <a:normAutofit/>
          </a:bodyPr>
          <a:lstStyle/>
          <a:p>
            <a:r>
              <a:rPr lang="en-US" sz="3200" u="sng" dirty="0">
                <a:solidFill>
                  <a:srgbClr val="0070C0"/>
                </a:solidFill>
              </a:rPr>
              <a:t>Permanent electronic meetings</a:t>
            </a:r>
          </a:p>
        </p:txBody>
      </p:sp>
      <p:sp>
        <p:nvSpPr>
          <p:cNvPr id="3" name="Content Placeholder 2">
            <a:extLst>
              <a:ext uri="{FF2B5EF4-FFF2-40B4-BE49-F238E27FC236}">
                <a16:creationId xmlns:a16="http://schemas.microsoft.com/office/drawing/2014/main" xmlns="" id="{85A16497-7CF7-4319-8352-1D60F7FD3C7E}"/>
              </a:ext>
            </a:extLst>
          </p:cNvPr>
          <p:cNvSpPr>
            <a:spLocks noGrp="1"/>
          </p:cNvSpPr>
          <p:nvPr>
            <p:ph idx="1"/>
          </p:nvPr>
        </p:nvSpPr>
        <p:spPr>
          <a:xfrm>
            <a:off x="609599" y="1665028"/>
            <a:ext cx="6347714" cy="4376336"/>
          </a:xfrm>
        </p:spPr>
        <p:txBody>
          <a:bodyPr>
            <a:normAutofit lnSpcReduction="10000"/>
          </a:bodyPr>
          <a:lstStyle/>
          <a:p>
            <a:r>
              <a:rPr lang="en-US" sz="2200" dirty="0">
                <a:effectLst/>
                <a:latin typeface="Calibri" panose="020F0502020204030204" pitchFamily="34" charset="0"/>
                <a:ea typeface="Calibri" panose="020F0502020204030204" pitchFamily="34" charset="0"/>
                <a:cs typeface="Times New Roman" panose="02020603050405020304" pitchFamily="18" charset="0"/>
              </a:rPr>
              <a:t>are registered with the World Service Office (WSO) and have never met in person.  </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They have always been electronic only and will remain permanently electronic. </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These meetings have reported to the WSO directly and have had a different service structure.</a:t>
            </a:r>
          </a:p>
          <a:p>
            <a:r>
              <a:rPr lang="en-US" sz="2200" dirty="0">
                <a:latin typeface="Calibri" panose="020F0502020204030204" pitchFamily="34" charset="0"/>
                <a:ea typeface="Calibri" panose="020F0502020204030204" pitchFamily="34" charset="0"/>
                <a:cs typeface="Times New Roman" panose="02020603050405020304" pitchFamily="18" charset="0"/>
              </a:rPr>
              <a:t>At the 2021 World Service Conference (WSC), the Delegates voted for the electronic meetings to become Al-Anon Family Groups.</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With this vote, the electronic meetings will be able to elect representatives</a:t>
            </a:r>
            <a:r>
              <a:rPr lang="en-US" sz="2200" dirty="0">
                <a:latin typeface="Calibri" panose="020F0502020204030204" pitchFamily="34" charset="0"/>
                <a:ea typeface="Calibri" panose="020F0502020204030204" pitchFamily="34" charset="0"/>
                <a:cs typeface="Times New Roman" panose="02020603050405020304" pitchFamily="18" charset="0"/>
              </a:rPr>
              <a:t>, including a delegate to the WSC.</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1699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B5B7C-9C92-4EC6-B9F8-0DAE2617F4AD}"/>
              </a:ext>
            </a:extLst>
          </p:cNvPr>
          <p:cNvSpPr>
            <a:spLocks noGrp="1"/>
          </p:cNvSpPr>
          <p:nvPr>
            <p:ph type="title"/>
          </p:nvPr>
        </p:nvSpPr>
        <p:spPr>
          <a:xfrm>
            <a:off x="1072896" y="609599"/>
            <a:ext cx="2974848" cy="5545667"/>
          </a:xfrm>
        </p:spPr>
        <p:txBody>
          <a:bodyPr anchor="ctr">
            <a:normAutofit/>
          </a:bodyPr>
          <a:lstStyle/>
          <a:p>
            <a:r>
              <a:rPr lang="en-US" dirty="0">
                <a:solidFill>
                  <a:schemeClr val="tx1">
                    <a:lumMod val="85000"/>
                    <a:lumOff val="15000"/>
                  </a:schemeClr>
                </a:solidFill>
                <a:effectLst/>
                <a:latin typeface="Calibri" panose="020F0502020204030204" pitchFamily="34" charset="0"/>
                <a:ea typeface="Calibri" panose="020F0502020204030204" pitchFamily="34" charset="0"/>
              </a:rPr>
              <a:t>TEMPORARY ELECTRONIC MEETINGS </a:t>
            </a: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8F2E7A11-E764-4F1E-9EE2-BA8DE5FFC3B9}"/>
              </a:ext>
            </a:extLst>
          </p:cNvPr>
          <p:cNvSpPr>
            <a:spLocks noGrp="1"/>
          </p:cNvSpPr>
          <p:nvPr>
            <p:ph idx="1"/>
          </p:nvPr>
        </p:nvSpPr>
        <p:spPr>
          <a:xfrm>
            <a:off x="3889248" y="609600"/>
            <a:ext cx="4831287" cy="5545667"/>
          </a:xfrm>
        </p:spPr>
        <p:txBody>
          <a:bodyPr anchor="ctr">
            <a:normAutofit/>
          </a:bodyPr>
          <a:lstStyle/>
          <a:p>
            <a:r>
              <a:rPr lang="en-US" sz="2400" dirty="0">
                <a:solidFill>
                  <a:schemeClr val="tx1"/>
                </a:solidFill>
                <a:effectLst/>
                <a:latin typeface="Calibri" panose="020F0502020204030204" pitchFamily="34" charset="0"/>
                <a:ea typeface="Calibri" panose="020F0502020204030204" pitchFamily="34" charset="0"/>
              </a:rPr>
              <a:t>Temporary Electronic meetings were initially in-person but became electronic during the Covid pandemic. These groups will need to return to meeting face to face when doing so is reliably safe or update their group record to become a permanent electronic meeting. We do not currently know how long WSO will allow these meetings to remain temporary.</a:t>
            </a:r>
          </a:p>
          <a:p>
            <a:endParaRPr lang="en-US" dirty="0">
              <a:solidFill>
                <a:srgbClr val="FFFFFF"/>
              </a:solidFill>
            </a:endParaRPr>
          </a:p>
        </p:txBody>
      </p:sp>
    </p:spTree>
    <p:extLst>
      <p:ext uri="{BB962C8B-B14F-4D97-AF65-F5344CB8AC3E}">
        <p14:creationId xmlns:p14="http://schemas.microsoft.com/office/powerpoint/2010/main" val="159613699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4BA9B5-B9C4-41B1-9EB2-43B1F67A55B2}"/>
              </a:ext>
            </a:extLst>
          </p:cNvPr>
          <p:cNvSpPr>
            <a:spLocks noGrp="1"/>
          </p:cNvSpPr>
          <p:nvPr>
            <p:ph type="title"/>
          </p:nvPr>
        </p:nvSpPr>
        <p:spPr>
          <a:xfrm>
            <a:off x="482600" y="816638"/>
            <a:ext cx="2525519" cy="5224724"/>
          </a:xfrm>
        </p:spPr>
        <p:txBody>
          <a:bodyPr anchor="ctr">
            <a:normAutofit/>
          </a:bodyPr>
          <a:lstStyle/>
          <a:p>
            <a:r>
              <a:rPr lang="en-US" sz="4000" dirty="0">
                <a:solidFill>
                  <a:srgbClr val="0070C0"/>
                </a:solidFill>
                <a:effectLst/>
                <a:latin typeface="Calibri" panose="020F0502020204030204" pitchFamily="34" charset="0"/>
                <a:ea typeface="Calibri" panose="020F0502020204030204" pitchFamily="34" charset="0"/>
              </a:rPr>
              <a:t>HYBRID MEETINGS </a:t>
            </a:r>
            <a:endParaRPr lang="en-US" sz="4000" dirty="0">
              <a:solidFill>
                <a:srgbClr val="0070C0"/>
              </a:solidFill>
            </a:endParaRPr>
          </a:p>
        </p:txBody>
      </p:sp>
      <p:sp>
        <p:nvSpPr>
          <p:cNvPr id="3" name="Content Placeholder 2">
            <a:extLst>
              <a:ext uri="{FF2B5EF4-FFF2-40B4-BE49-F238E27FC236}">
                <a16:creationId xmlns:a16="http://schemas.microsoft.com/office/drawing/2014/main" xmlns="" id="{9E1E31F8-7B5D-41A6-838A-75EF65ACDF3A}"/>
              </a:ext>
            </a:extLst>
          </p:cNvPr>
          <p:cNvSpPr>
            <a:spLocks noGrp="1"/>
          </p:cNvSpPr>
          <p:nvPr>
            <p:ph idx="1"/>
          </p:nvPr>
        </p:nvSpPr>
        <p:spPr>
          <a:xfrm>
            <a:off x="3490721" y="816638"/>
            <a:ext cx="3464779" cy="5224724"/>
          </a:xfrm>
        </p:spPr>
        <p:txBody>
          <a:bodyPr anchor="ctr">
            <a:normAutofit fontScale="92500" lnSpcReduction="20000"/>
          </a:bodyPr>
          <a:lstStyle/>
          <a:p>
            <a:r>
              <a:rPr lang="en-US" sz="2400" dirty="0">
                <a:solidFill>
                  <a:srgbClr val="0070C0"/>
                </a:solidFill>
                <a:effectLst/>
                <a:latin typeface="Calibri" panose="020F0502020204030204" pitchFamily="34" charset="0"/>
                <a:ea typeface="Calibri" panose="020F0502020204030204" pitchFamily="34" charset="0"/>
              </a:rPr>
              <a:t>These meetings have both in-person and electronic elements within the same WSO group ID. </a:t>
            </a:r>
            <a:r>
              <a:rPr lang="en-US" sz="2400" b="1" u="sng" dirty="0">
                <a:solidFill>
                  <a:srgbClr val="0070C0"/>
                </a:solidFill>
                <a:effectLst/>
                <a:latin typeface="Calibri" panose="020F0502020204030204" pitchFamily="34" charset="0"/>
                <a:ea typeface="Calibri" panose="020F0502020204030204" pitchFamily="34" charset="0"/>
              </a:rPr>
              <a:t>They are not separate meetings but rather have in person members and electronic members who participate in the same room at the same time and exchange experience, strength and hope in both ways during their meeting. </a:t>
            </a:r>
            <a:r>
              <a:rPr lang="en-US" sz="2400" b="1" dirty="0">
                <a:solidFill>
                  <a:srgbClr val="0070C0"/>
                </a:solidFill>
                <a:effectLst/>
                <a:latin typeface="Calibri" panose="020F0502020204030204" pitchFamily="34" charset="0"/>
                <a:ea typeface="Calibri" panose="020F0502020204030204" pitchFamily="34" charset="0"/>
              </a:rPr>
              <a:t> </a:t>
            </a:r>
            <a:r>
              <a:rPr lang="en-US" sz="2400" dirty="0">
                <a:solidFill>
                  <a:srgbClr val="0070C0"/>
                </a:solidFill>
                <a:effectLst/>
                <a:latin typeface="Calibri" panose="020F0502020204030204" pitchFamily="34" charset="0"/>
                <a:ea typeface="Calibri" panose="020F0502020204030204" pitchFamily="34" charset="0"/>
              </a:rPr>
              <a:t>The members who are electronic participate from wherever they are</a:t>
            </a:r>
            <a:r>
              <a:rPr lang="en-US" dirty="0">
                <a:solidFill>
                  <a:srgbClr val="0070C0"/>
                </a:solidFill>
                <a:effectLst/>
                <a:latin typeface="Calibri" panose="020F0502020204030204" pitchFamily="34" charset="0"/>
                <a:ea typeface="Calibri" panose="020F0502020204030204" pitchFamily="34" charset="0"/>
              </a:rPr>
              <a:t>. </a:t>
            </a:r>
            <a:endParaRPr lang="en-US" dirty="0">
              <a:solidFill>
                <a:srgbClr val="0070C0"/>
              </a:solidFill>
            </a:endParaRPr>
          </a:p>
        </p:txBody>
      </p:sp>
    </p:spTree>
    <p:extLst>
      <p:ext uri="{BB962C8B-B14F-4D97-AF65-F5344CB8AC3E}">
        <p14:creationId xmlns:p14="http://schemas.microsoft.com/office/powerpoint/2010/main" val="294523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C3D25-1444-40E3-8E72-D1A73E0D2FFE}"/>
              </a:ext>
            </a:extLst>
          </p:cNvPr>
          <p:cNvSpPr>
            <a:spLocks noGrp="1"/>
          </p:cNvSpPr>
          <p:nvPr>
            <p:ph type="title"/>
          </p:nvPr>
        </p:nvSpPr>
        <p:spPr/>
        <p:txBody>
          <a:bodyPr>
            <a:normAutofit/>
          </a:bodyPr>
          <a:lstStyle/>
          <a:p>
            <a:r>
              <a:rPr lang="en-US" sz="2800" dirty="0">
                <a:solidFill>
                  <a:srgbClr val="0070C0"/>
                </a:solidFill>
              </a:rPr>
              <a:t>Many questions were raised during the Thought Force’s initial conversations:</a:t>
            </a:r>
          </a:p>
        </p:txBody>
      </p:sp>
      <p:sp>
        <p:nvSpPr>
          <p:cNvPr id="3" name="Content Placeholder 2">
            <a:extLst>
              <a:ext uri="{FF2B5EF4-FFF2-40B4-BE49-F238E27FC236}">
                <a16:creationId xmlns:a16="http://schemas.microsoft.com/office/drawing/2014/main" xmlns="" id="{1156159F-F0C4-4CC6-9C31-D36D6C5A04D7}"/>
              </a:ext>
            </a:extLst>
          </p:cNvPr>
          <p:cNvSpPr>
            <a:spLocks noGrp="1"/>
          </p:cNvSpPr>
          <p:nvPr>
            <p:ph idx="1"/>
          </p:nvPr>
        </p:nvSpPr>
        <p:spPr>
          <a:xfrm>
            <a:off x="609599" y="1930400"/>
            <a:ext cx="6347714" cy="4110963"/>
          </a:xfrm>
        </p:spPr>
        <p:txBody>
          <a:bodyPr>
            <a:normAutofit lnSpcReduction="10000"/>
          </a:bodyPr>
          <a:lstStyle/>
          <a:p>
            <a:pPr marL="214313" indent="-214313">
              <a:buFont typeface="Arial" panose="020B0604020202020204" pitchFamily="34" charset="0"/>
              <a:buChar char="•"/>
            </a:pPr>
            <a:r>
              <a:rPr lang="en-US" sz="2000" dirty="0"/>
              <a:t>How would it change our Oregon Area service structure to have permanent electronic meetings in our Area?</a:t>
            </a:r>
          </a:p>
          <a:p>
            <a:pPr marL="214313" indent="-214313">
              <a:buFont typeface="Arial" panose="020B0604020202020204" pitchFamily="34" charset="0"/>
              <a:buChar char="•"/>
            </a:pPr>
            <a:r>
              <a:rPr lang="en-US" sz="2000" dirty="0"/>
              <a:t>How many meetings in Oregon are contemplating being virtual only?</a:t>
            </a:r>
          </a:p>
          <a:p>
            <a:pPr marL="214313" indent="-214313">
              <a:buFont typeface="Arial" panose="020B0604020202020204" pitchFamily="34" charset="0"/>
              <a:buChar char="•"/>
            </a:pPr>
            <a:r>
              <a:rPr lang="en-US" sz="2000" dirty="0"/>
              <a:t>Would a permanent electronic meeting in the Oregon Area have equity in representation?</a:t>
            </a:r>
          </a:p>
          <a:p>
            <a:pPr marL="214313" indent="-214313">
              <a:buFont typeface="Arial" panose="020B0604020202020204" pitchFamily="34" charset="0"/>
              <a:buChar char="•"/>
            </a:pPr>
            <a:r>
              <a:rPr lang="en-US" sz="2000" dirty="0"/>
              <a:t>Would Districts and Oregon Area meetings have to be hybrid?</a:t>
            </a:r>
          </a:p>
          <a:p>
            <a:pPr marL="214313" indent="-214313">
              <a:buFont typeface="Arial" panose="020B0604020202020204" pitchFamily="34" charset="0"/>
              <a:buChar char="•"/>
            </a:pPr>
            <a:r>
              <a:rPr lang="en-US" sz="2000" dirty="0"/>
              <a:t>What would be the parameters for a permanent electronic meeting to be included in the Oregon Area? </a:t>
            </a:r>
          </a:p>
          <a:p>
            <a:endParaRPr lang="en-US" sz="2000" dirty="0"/>
          </a:p>
          <a:p>
            <a:endParaRPr lang="en-US" dirty="0"/>
          </a:p>
          <a:p>
            <a:endParaRPr lang="en-US" dirty="0"/>
          </a:p>
        </p:txBody>
      </p:sp>
    </p:spTree>
    <p:extLst>
      <p:ext uri="{BB962C8B-B14F-4D97-AF65-F5344CB8AC3E}">
        <p14:creationId xmlns:p14="http://schemas.microsoft.com/office/powerpoint/2010/main" val="34284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833484"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468234"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61926"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78400"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068"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6694"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54568"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Shape 29">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48223" y="-8467"/>
            <a:ext cx="4495777"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0D8A0E7D-162F-4B2F-A8EE-6DA0F8179F8D}"/>
              </a:ext>
            </a:extLst>
          </p:cNvPr>
          <p:cNvSpPr>
            <a:spLocks noGrp="1"/>
          </p:cNvSpPr>
          <p:nvPr>
            <p:ph type="title"/>
          </p:nvPr>
        </p:nvSpPr>
        <p:spPr>
          <a:xfrm>
            <a:off x="5141539" y="377952"/>
            <a:ext cx="3837823" cy="2804160"/>
          </a:xfrm>
        </p:spPr>
        <p:txBody>
          <a:bodyPr anchor="ctr">
            <a:normAutofit/>
          </a:bodyPr>
          <a:lstStyle/>
          <a:p>
            <a:pPr>
              <a:lnSpc>
                <a:spcPct val="90000"/>
              </a:lnSpc>
            </a:pPr>
            <a:r>
              <a:rPr lang="en-US" sz="2400" dirty="0">
                <a:solidFill>
                  <a:srgbClr val="FFFFFF"/>
                </a:solidFill>
              </a:rPr>
              <a:t>We decided to survey </a:t>
            </a:r>
            <a:br>
              <a:rPr lang="en-US" sz="2400" dirty="0">
                <a:solidFill>
                  <a:srgbClr val="FFFFFF"/>
                </a:solidFill>
              </a:rPr>
            </a:br>
            <a:r>
              <a:rPr lang="en-US" sz="2400" dirty="0">
                <a:solidFill>
                  <a:srgbClr val="FFFFFF"/>
                </a:solidFill>
              </a:rPr>
              <a:t>Al-Anon Family Groups (AFGs) in Oregon to get a better idea of how members are experiencing and thinking about electronic meetings</a:t>
            </a:r>
            <a:r>
              <a:rPr lang="en-US" sz="2000" dirty="0">
                <a:solidFill>
                  <a:srgbClr val="FFFFFF"/>
                </a:solidFill>
              </a:rPr>
              <a:t>.</a:t>
            </a:r>
          </a:p>
        </p:txBody>
      </p:sp>
      <p:pic>
        <p:nvPicPr>
          <p:cNvPr id="7" name="Graphic 6" descr="Compass">
            <a:extLst>
              <a:ext uri="{FF2B5EF4-FFF2-40B4-BE49-F238E27FC236}">
                <a16:creationId xmlns:a16="http://schemas.microsoft.com/office/drawing/2014/main" xmlns="" id="{60EEFC82-D668-4AE1-A94A-4C7786892E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7938" y="2027159"/>
            <a:ext cx="2892580" cy="2892580"/>
          </a:xfrm>
          <a:prstGeom prst="rect">
            <a:avLst/>
          </a:prstGeom>
        </p:spPr>
      </p:pic>
      <p:sp>
        <p:nvSpPr>
          <p:cNvPr id="3" name="Content Placeholder 2">
            <a:extLst>
              <a:ext uri="{FF2B5EF4-FFF2-40B4-BE49-F238E27FC236}">
                <a16:creationId xmlns:a16="http://schemas.microsoft.com/office/drawing/2014/main" xmlns="" id="{B121CDBE-A4CE-46FC-85DC-8A530393AC21}"/>
              </a:ext>
            </a:extLst>
          </p:cNvPr>
          <p:cNvSpPr>
            <a:spLocks noGrp="1"/>
          </p:cNvSpPr>
          <p:nvPr>
            <p:ph idx="1"/>
          </p:nvPr>
        </p:nvSpPr>
        <p:spPr>
          <a:xfrm>
            <a:off x="5386293" y="3379197"/>
            <a:ext cx="3384741" cy="2351043"/>
          </a:xfrm>
        </p:spPr>
        <p:txBody>
          <a:bodyPr anchor="t">
            <a:noAutofit/>
          </a:bodyPr>
          <a:lstStyle/>
          <a:p>
            <a:r>
              <a:rPr lang="en-US" sz="2400" dirty="0">
                <a:solidFill>
                  <a:srgbClr val="0070C0"/>
                </a:solidFill>
              </a:rPr>
              <a:t>We received 71 responses to the survey, out of 227 total AFGs in the Oregon Area.  </a:t>
            </a:r>
          </a:p>
          <a:p>
            <a:r>
              <a:rPr lang="en-US" sz="2400" dirty="0">
                <a:solidFill>
                  <a:srgbClr val="0070C0"/>
                </a:solidFill>
              </a:rPr>
              <a:t>		</a:t>
            </a:r>
          </a:p>
        </p:txBody>
      </p:sp>
    </p:spTree>
    <p:extLst>
      <p:ext uri="{BB962C8B-B14F-4D97-AF65-F5344CB8AC3E}">
        <p14:creationId xmlns:p14="http://schemas.microsoft.com/office/powerpoint/2010/main" val="228848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4269337D-DA3D-4D95-A95B-62CBA51437BF}"/>
              </a:ext>
            </a:extLst>
          </p:cNvPr>
          <p:cNvPicPr>
            <a:picLocks noGrp="1" noChangeAspect="1"/>
          </p:cNvPicPr>
          <p:nvPr>
            <p:ph idx="1"/>
          </p:nvPr>
        </p:nvPicPr>
        <p:blipFill>
          <a:blip r:embed="rId2">
            <a:extLst>
              <a:ext uri="{96DAC541-7B7A-43D3-8B79-37D633B846F1}">
                <asvg:svgBlip xmlns:asvg="http://schemas.microsoft.com/office/drawing/2016/SVG/main" xmlns="" r:embed="rId3"/>
              </a:ext>
            </a:extLst>
          </a:blip>
          <a:stretch>
            <a:fillRect/>
          </a:stretch>
        </p:blipFill>
        <p:spPr>
          <a:xfrm>
            <a:off x="357412" y="1298938"/>
            <a:ext cx="8428482" cy="4041158"/>
          </a:xfrm>
          <a:prstGeom prst="rect">
            <a:avLst/>
          </a:prstGeom>
        </p:spPr>
      </p:pic>
      <p:sp>
        <p:nvSpPr>
          <p:cNvPr id="2" name="TextBox 1">
            <a:extLst>
              <a:ext uri="{FF2B5EF4-FFF2-40B4-BE49-F238E27FC236}">
                <a16:creationId xmlns:a16="http://schemas.microsoft.com/office/drawing/2014/main" xmlns="" id="{200F154E-1538-4A44-BAD9-D51939F59AB6}"/>
              </a:ext>
            </a:extLst>
          </p:cNvPr>
          <p:cNvSpPr txBox="1"/>
          <p:nvPr/>
        </p:nvSpPr>
        <p:spPr>
          <a:xfrm>
            <a:off x="4216893" y="3870664"/>
            <a:ext cx="451062" cy="400110"/>
          </a:xfrm>
          <a:prstGeom prst="rect">
            <a:avLst/>
          </a:prstGeom>
          <a:noFill/>
        </p:spPr>
        <p:txBody>
          <a:bodyPr wrap="square" rtlCol="0">
            <a:spAutoFit/>
          </a:bodyPr>
          <a:lstStyle/>
          <a:p>
            <a:r>
              <a:rPr lang="en-US" sz="2000" dirty="0">
                <a:solidFill>
                  <a:schemeClr val="bg2"/>
                </a:solidFill>
              </a:rPr>
              <a:t>53</a:t>
            </a:r>
          </a:p>
        </p:txBody>
      </p:sp>
      <p:sp>
        <p:nvSpPr>
          <p:cNvPr id="3" name="TextBox 2">
            <a:extLst>
              <a:ext uri="{FF2B5EF4-FFF2-40B4-BE49-F238E27FC236}">
                <a16:creationId xmlns:a16="http://schemas.microsoft.com/office/drawing/2014/main" xmlns="" id="{C2894053-4F18-49FA-8076-D7A1874756D0}"/>
              </a:ext>
            </a:extLst>
          </p:cNvPr>
          <p:cNvSpPr txBox="1"/>
          <p:nvPr/>
        </p:nvSpPr>
        <p:spPr>
          <a:xfrm>
            <a:off x="4667956" y="2325950"/>
            <a:ext cx="454854" cy="369332"/>
          </a:xfrm>
          <a:prstGeom prst="rect">
            <a:avLst/>
          </a:prstGeom>
          <a:noFill/>
        </p:spPr>
        <p:txBody>
          <a:bodyPr wrap="square" rtlCol="0">
            <a:spAutoFit/>
          </a:bodyPr>
          <a:lstStyle/>
          <a:p>
            <a:r>
              <a:rPr lang="en-US" dirty="0">
                <a:solidFill>
                  <a:schemeClr val="bg2"/>
                </a:solidFill>
              </a:rPr>
              <a:t>9</a:t>
            </a:r>
          </a:p>
        </p:txBody>
      </p:sp>
      <p:sp>
        <p:nvSpPr>
          <p:cNvPr id="4" name="TextBox 3">
            <a:extLst>
              <a:ext uri="{FF2B5EF4-FFF2-40B4-BE49-F238E27FC236}">
                <a16:creationId xmlns:a16="http://schemas.microsoft.com/office/drawing/2014/main" xmlns="" id="{CB9239E5-4707-4604-8958-364EC9F3E1D4}"/>
              </a:ext>
            </a:extLst>
          </p:cNvPr>
          <p:cNvSpPr txBox="1"/>
          <p:nvPr/>
        </p:nvSpPr>
        <p:spPr>
          <a:xfrm>
            <a:off x="4128117" y="2246050"/>
            <a:ext cx="380039" cy="369332"/>
          </a:xfrm>
          <a:prstGeom prst="rect">
            <a:avLst/>
          </a:prstGeom>
          <a:noFill/>
        </p:spPr>
        <p:txBody>
          <a:bodyPr wrap="square" rtlCol="0">
            <a:spAutoFit/>
          </a:bodyPr>
          <a:lstStyle/>
          <a:p>
            <a:r>
              <a:rPr lang="en-US" dirty="0"/>
              <a:t>5</a:t>
            </a:r>
          </a:p>
        </p:txBody>
      </p:sp>
      <p:sp>
        <p:nvSpPr>
          <p:cNvPr id="6" name="TextBox 5">
            <a:extLst>
              <a:ext uri="{FF2B5EF4-FFF2-40B4-BE49-F238E27FC236}">
                <a16:creationId xmlns:a16="http://schemas.microsoft.com/office/drawing/2014/main" xmlns="" id="{8A3A00C0-1DCD-4304-A403-CB170A84103B}"/>
              </a:ext>
            </a:extLst>
          </p:cNvPr>
          <p:cNvSpPr txBox="1"/>
          <p:nvPr/>
        </p:nvSpPr>
        <p:spPr>
          <a:xfrm>
            <a:off x="3604335" y="1988598"/>
            <a:ext cx="276538" cy="400110"/>
          </a:xfrm>
          <a:prstGeom prst="rect">
            <a:avLst/>
          </a:prstGeom>
          <a:noFill/>
        </p:spPr>
        <p:txBody>
          <a:bodyPr wrap="square" rtlCol="0">
            <a:spAutoFit/>
          </a:bodyPr>
          <a:lstStyle/>
          <a:p>
            <a:r>
              <a:rPr lang="en-US" sz="2000" dirty="0"/>
              <a:t>2</a:t>
            </a:r>
          </a:p>
        </p:txBody>
      </p:sp>
      <p:sp>
        <p:nvSpPr>
          <p:cNvPr id="7" name="TextBox 6">
            <a:extLst>
              <a:ext uri="{FF2B5EF4-FFF2-40B4-BE49-F238E27FC236}">
                <a16:creationId xmlns:a16="http://schemas.microsoft.com/office/drawing/2014/main" xmlns="" id="{636648E8-0B3B-4B29-BF93-0197F102CC50}"/>
              </a:ext>
            </a:extLst>
          </p:cNvPr>
          <p:cNvSpPr txBox="1"/>
          <p:nvPr/>
        </p:nvSpPr>
        <p:spPr>
          <a:xfrm>
            <a:off x="4359308" y="1659458"/>
            <a:ext cx="276538" cy="400110"/>
          </a:xfrm>
          <a:prstGeom prst="rect">
            <a:avLst/>
          </a:prstGeom>
          <a:noFill/>
        </p:spPr>
        <p:txBody>
          <a:bodyPr wrap="square" rtlCol="0">
            <a:spAutoFit/>
          </a:bodyPr>
          <a:lstStyle/>
          <a:p>
            <a:r>
              <a:rPr lang="en-US" sz="2000" dirty="0"/>
              <a:t>1</a:t>
            </a:r>
          </a:p>
        </p:txBody>
      </p:sp>
    </p:spTree>
    <p:extLst>
      <p:ext uri="{BB962C8B-B14F-4D97-AF65-F5344CB8AC3E}">
        <p14:creationId xmlns:p14="http://schemas.microsoft.com/office/powerpoint/2010/main" val="18057707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9068</TotalTime>
  <Words>1480</Words>
  <Application>Microsoft Office PowerPoint</Application>
  <PresentationFormat>On-screen Show (4:3)</PresentationFormat>
  <Paragraphs>167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Times New Roman</vt:lpstr>
      <vt:lpstr>Trebuchet MS</vt:lpstr>
      <vt:lpstr>Wingdings 3</vt:lpstr>
      <vt:lpstr>Facet</vt:lpstr>
      <vt:lpstr>Electronic Meeting Thought Force Report to the Oregon Area Assembly November 20, 2021</vt:lpstr>
      <vt:lpstr>Electronic Meeting Thought Force Committee members</vt:lpstr>
      <vt:lpstr>Electronic Meeting Thought Force Charge:</vt:lpstr>
      <vt:lpstr>Permanent electronic meetings</vt:lpstr>
      <vt:lpstr>TEMPORARY ELECTRONIC MEETINGS </vt:lpstr>
      <vt:lpstr>HYBRID MEETINGS </vt:lpstr>
      <vt:lpstr>Many questions were raised during the Thought Force’s initial conversations:</vt:lpstr>
      <vt:lpstr>We decided to survey  Al-Anon Family Groups (AFGs) in Oregon to get a better idea of how members are experiencing and thinking about electronic meetings.</vt:lpstr>
      <vt:lpstr>PowerPoint Presentation</vt:lpstr>
      <vt:lpstr> Why do you like electronic meetings?</vt:lpstr>
      <vt:lpstr>Why do you dislike electronic meetings?</vt:lpstr>
      <vt:lpstr>GRs of Electronic Meetings: Click all that apply to describe your group's current situation.</vt:lpstr>
      <vt:lpstr>If you are a permanent electronic meeting/group, would you be interested in having a district in Oregon specifically for electronic meetings? </vt:lpstr>
      <vt:lpstr>DRs: Which type of electronic meetings do you have in your district? </vt:lpstr>
      <vt:lpstr> GRs: Does your group know what format it wishes to have post pandemic? </vt:lpstr>
      <vt:lpstr>GRs: If you answered "Yes" above, what format does your group want to have post pandemic? </vt:lpstr>
      <vt:lpstr>If you answered "No" or "Unsure" above, what would help your group decide? </vt:lpstr>
      <vt:lpstr>GRs of Current Hybrid Meetings: Why has your group decided to become hybrid (check all that may apply to your situation). </vt:lpstr>
      <vt:lpstr>GRs: Which statement best reflects your group's hope for the future of your Al-Anon meeting? </vt:lpstr>
      <vt:lpstr>KBDM Question # 1 What do we know about our members’ or prospective members’ needs that is relevant to this discussion?</vt:lpstr>
      <vt:lpstr>KBDM Question 2:  What do we know about the resources and our vision for the organization that is relevant to this discussion (finances, membership participation)?</vt:lpstr>
      <vt:lpstr>KBDM Question 3:  What do we know about the current realities (membership culture), evolving dynamics of the world and our fellowship’s environment (technology, our Legacies and spiritual principles) that is relevant to this discussion?  What are the Pros and Cons?</vt:lpstr>
      <vt:lpstr>KBDM Question 4:  What are the ethical implications of our choices (pros and cons)?  In other words, will our decision be consistent with our spiritual principles?</vt:lpstr>
      <vt:lpstr>KBDM question 5:  What do we wish we knew, but don’t?</vt:lpstr>
      <vt:lpstr>What is best for the Oregon Area? What is best for the membership? </vt:lpstr>
      <vt:lpstr>Electronic Meeting Thought Force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Area Electronic Meeting Thought Force Report to the AWSC, October 9, 2021</dc:title>
  <dc:creator>Rita Snyder</dc:creator>
  <cp:lastModifiedBy>Robert S. McCord</cp:lastModifiedBy>
  <cp:revision>13</cp:revision>
  <dcterms:created xsi:type="dcterms:W3CDTF">2021-09-19T02:20:13Z</dcterms:created>
  <dcterms:modified xsi:type="dcterms:W3CDTF">2021-11-20T06:34:27Z</dcterms:modified>
</cp:coreProperties>
</file>